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15" r:id="rId52"/>
    <p:sldId id="316" r:id="rId53"/>
    <p:sldId id="317" r:id="rId54"/>
    <p:sldId id="318" r:id="rId55"/>
    <p:sldId id="306" r:id="rId56"/>
    <p:sldId id="307" r:id="rId57"/>
    <p:sldId id="308" r:id="rId58"/>
    <p:sldId id="309" r:id="rId59"/>
    <p:sldId id="310" r:id="rId60"/>
    <p:sldId id="311" r:id="rId61"/>
    <p:sldId id="312" r:id="rId62"/>
    <p:sldId id="313" r:id="rId63"/>
    <p:sldId id="314"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p:scale>
          <a:sx n="129" d="100"/>
          <a:sy n="129" d="100"/>
        </p:scale>
        <p:origin x="1160" y="4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fb555ed3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fb555ed3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fb555ed3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fb555ed3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fb555ed3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fb555ed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fb555ed33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fb555ed3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fb555ed33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fb555ed3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fb555ed3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fb555ed3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fb555ed3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fb555ed3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fb555ed3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fb555ed3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fb555ed3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fb555ed3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fb555ed3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fb555ed3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fb555ed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fb555ed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fb555ed3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fb555ed3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fb555ed3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fb555ed3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fb555ed33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fb555ed3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fb555ed33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fb555ed3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fb555ed33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fb555ed3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fb555ed33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fb555ed3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fb555ed33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fb555ed3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fb555ed33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fb555ed33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fb555ed33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cfb555ed3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fb555ed33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fb555ed3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fb555e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fb555e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fb555ed33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fb555ed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fb555ed33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fb555ed3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fb555ed33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fb555ed33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fb555ed33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fb555ed33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fb555ed33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fb555ed3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cfb555ed33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cfb555ed3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fb555ed33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fb555ed33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fb555ed33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fb555ed33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fb555ed33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fb555ed33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fb555ed33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fb555ed33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fb555ed3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fb555ed3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fb555ed33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fb555ed33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fb555ed33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fb555ed3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fb555ed33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fb555ed33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fb555ed33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fb555ed33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cfb555ed33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cfb555ed3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fb555ed33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fb555ed33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fb555ed33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cfb555ed33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fb555ed33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fb555ed3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fb555ed33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fb555ed3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fb555ed33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fb555ed33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fb555ed3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fb555ed3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fb555ed33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fb555ed3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cfb555ed33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cfb555ed3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fb555ed3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fb555ed33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cfb555ed33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cfb555ed3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fb555ed33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fb555ed3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cfb555ed33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cfb555ed33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fb555ed33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fb555ed3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b555ed33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fb555ed33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fb555ed33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fb555ed33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fb555ed33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cfb555ed3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fb555ed3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fb555ed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fb555ed33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fb555ed3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fb555ed3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fb555ed3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fb555ed3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fb555ed3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blogs.gartner.com/nick-heudecker/hyping-dataop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Querying, Tuning, Troubleshooting</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Filtering</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14" name="Google Shape;114;p22"/>
          <p:cNvPicPr preferRelativeResize="0"/>
          <p:nvPr/>
        </p:nvPicPr>
        <p:blipFill>
          <a:blip r:embed="rId3">
            <a:alphaModFix/>
          </a:blip>
          <a:stretch>
            <a:fillRect/>
          </a:stretch>
        </p:blipFill>
        <p:spPr>
          <a:xfrm>
            <a:off x="316188" y="1141700"/>
            <a:ext cx="8511615"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Grouping </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20" name="Google Shape;120;p23"/>
          <p:cNvPicPr preferRelativeResize="0"/>
          <p:nvPr/>
        </p:nvPicPr>
        <p:blipFill>
          <a:blip r:embed="rId3">
            <a:alphaModFix/>
          </a:blip>
          <a:stretch>
            <a:fillRect/>
          </a:stretch>
        </p:blipFill>
        <p:spPr>
          <a:xfrm>
            <a:off x="311700" y="1189075"/>
            <a:ext cx="8829675"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Performance Tuning and Troubleshooting</a:t>
            </a:r>
            <a:endParaRPr b="1"/>
          </a:p>
        </p:txBody>
      </p:sp>
      <p:pic>
        <p:nvPicPr>
          <p:cNvPr id="126" name="Google Shape;126;p24"/>
          <p:cNvPicPr preferRelativeResize="0"/>
          <p:nvPr/>
        </p:nvPicPr>
        <p:blipFill>
          <a:blip r:embed="rId3">
            <a:alphaModFix/>
          </a:blip>
          <a:stretch>
            <a:fillRect/>
          </a:stretch>
        </p:blipFill>
        <p:spPr>
          <a:xfrm>
            <a:off x="152400" y="1170125"/>
            <a:ext cx="8362950" cy="301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Performance Tuning and Troubleshooting</a:t>
            </a:r>
            <a:endParaRPr b="1"/>
          </a:p>
        </p:txBody>
      </p:sp>
      <p:pic>
        <p:nvPicPr>
          <p:cNvPr id="132" name="Google Shape;132;p25"/>
          <p:cNvPicPr preferRelativeResize="0"/>
          <p:nvPr/>
        </p:nvPicPr>
        <p:blipFill>
          <a:blip r:embed="rId3">
            <a:alphaModFix/>
          </a:blip>
          <a:stretch>
            <a:fillRect/>
          </a:stretch>
        </p:blipFill>
        <p:spPr>
          <a:xfrm>
            <a:off x="311700" y="1017725"/>
            <a:ext cx="7749234"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Performance Tuning and Troubleshooting</a:t>
            </a:r>
            <a:endParaRPr b="1"/>
          </a:p>
          <a:p>
            <a:pPr marL="0" lvl="0" indent="0" algn="l" rtl="0">
              <a:spcBef>
                <a:spcPts val="0"/>
              </a:spcBef>
              <a:spcAft>
                <a:spcPts val="0"/>
              </a:spcAft>
              <a:buNone/>
            </a:pPr>
            <a:endParaRPr/>
          </a:p>
        </p:txBody>
      </p:sp>
      <p:pic>
        <p:nvPicPr>
          <p:cNvPr id="138" name="Google Shape;138;p26"/>
          <p:cNvPicPr preferRelativeResize="0"/>
          <p:nvPr/>
        </p:nvPicPr>
        <p:blipFill>
          <a:blip r:embed="rId3">
            <a:alphaModFix/>
          </a:blip>
          <a:stretch>
            <a:fillRect/>
          </a:stretch>
        </p:blipFill>
        <p:spPr>
          <a:xfrm>
            <a:off x="311700" y="1151175"/>
            <a:ext cx="7057801" cy="3208100"/>
          </a:xfrm>
          <a:prstGeom prst="rect">
            <a:avLst/>
          </a:prstGeom>
          <a:noFill/>
          <a:ln>
            <a:noFill/>
          </a:ln>
        </p:spPr>
      </p:pic>
      <p:sp>
        <p:nvSpPr>
          <p:cNvPr id="139" name="Google Shape;139;p26"/>
          <p:cNvSpPr txBox="1"/>
          <p:nvPr/>
        </p:nvSpPr>
        <p:spPr>
          <a:xfrm>
            <a:off x="56850" y="4215200"/>
            <a:ext cx="8856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Application failures</a:t>
            </a:r>
            <a:r>
              <a:rPr lang="en" sz="1200">
                <a:solidFill>
                  <a:srgbClr val="1F1F1F"/>
                </a:solidFill>
                <a:highlight>
                  <a:srgbClr val="FFFFFF"/>
                </a:highlight>
              </a:rPr>
              <a:t> Scheduled jobs not starting as per schedule, waiting on dependencies, or some of the tasks not running in the correct sequence or not running at all and </a:t>
            </a:r>
            <a:r>
              <a:rPr lang="en" sz="1200" b="1">
                <a:solidFill>
                  <a:srgbClr val="1F1F1F"/>
                </a:solidFill>
              </a:rPr>
              <a:t>Tool incompatibilities</a:t>
            </a:r>
            <a:r>
              <a:rPr lang="en" sz="1200">
                <a:solidFill>
                  <a:srgbClr val="1F1F1F"/>
                </a:solidFill>
              </a:rPr>
              <a:t>, since data pipelines consist of a variety of tools handling different </a:t>
            </a:r>
            <a:r>
              <a:rPr lang="en" sz="1200">
                <a:solidFill>
                  <a:srgbClr val="1F1F1F"/>
                </a:solidFill>
                <a:highlight>
                  <a:srgbClr val="FFFFFF"/>
                </a:highlight>
              </a:rPr>
              <a:t>tasks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Performance metrics in Data Pipeline</a:t>
            </a:r>
            <a:endParaRPr b="1"/>
          </a:p>
        </p:txBody>
      </p:sp>
      <p:pic>
        <p:nvPicPr>
          <p:cNvPr id="145" name="Google Shape;145;p27"/>
          <p:cNvPicPr preferRelativeResize="0"/>
          <p:nvPr/>
        </p:nvPicPr>
        <p:blipFill>
          <a:blip r:embed="rId3">
            <a:alphaModFix/>
          </a:blip>
          <a:stretch>
            <a:fillRect/>
          </a:stretch>
        </p:blipFill>
        <p:spPr>
          <a:xfrm>
            <a:off x="311700" y="979825"/>
            <a:ext cx="6072675" cy="1967300"/>
          </a:xfrm>
          <a:prstGeom prst="rect">
            <a:avLst/>
          </a:prstGeom>
          <a:noFill/>
          <a:ln>
            <a:noFill/>
          </a:ln>
        </p:spPr>
      </p:pic>
      <p:pic>
        <p:nvPicPr>
          <p:cNvPr id="146" name="Google Shape;146;p27"/>
          <p:cNvPicPr preferRelativeResize="0"/>
          <p:nvPr/>
        </p:nvPicPr>
        <p:blipFill>
          <a:blip r:embed="rId4">
            <a:alphaModFix/>
          </a:blip>
          <a:stretch>
            <a:fillRect/>
          </a:stretch>
        </p:blipFill>
        <p:spPr>
          <a:xfrm>
            <a:off x="311702" y="2890300"/>
            <a:ext cx="6452851" cy="213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Troubleshooting in Data Pipeline</a:t>
            </a:r>
            <a:endParaRPr b="1"/>
          </a:p>
        </p:txBody>
      </p:sp>
      <p:sp>
        <p:nvSpPr>
          <p:cNvPr id="152" name="Google Shape;152;p28"/>
          <p:cNvSpPr txBox="1"/>
          <p:nvPr/>
        </p:nvSpPr>
        <p:spPr>
          <a:xfrm>
            <a:off x="350475" y="956700"/>
            <a:ext cx="727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It depends on the issue, but generically speaking, these are some of the steps you will probably </a:t>
            </a:r>
            <a:r>
              <a:rPr lang="en" sz="1200">
                <a:solidFill>
                  <a:srgbClr val="1F1F1F"/>
                </a:solidFill>
                <a:highlight>
                  <a:srgbClr val="EEEEEE"/>
                </a:highlight>
              </a:rPr>
              <a:t>take.</a:t>
            </a:r>
            <a:endParaRPr/>
          </a:p>
        </p:txBody>
      </p:sp>
      <p:pic>
        <p:nvPicPr>
          <p:cNvPr id="153" name="Google Shape;153;p28"/>
          <p:cNvPicPr preferRelativeResize="0"/>
          <p:nvPr/>
        </p:nvPicPr>
        <p:blipFill>
          <a:blip r:embed="rId3">
            <a:alphaModFix/>
          </a:blip>
          <a:stretch>
            <a:fillRect/>
          </a:stretch>
        </p:blipFill>
        <p:spPr>
          <a:xfrm>
            <a:off x="311700" y="1326000"/>
            <a:ext cx="8832300" cy="3044287"/>
          </a:xfrm>
          <a:prstGeom prst="rect">
            <a:avLst/>
          </a:prstGeom>
          <a:noFill/>
          <a:ln>
            <a:noFill/>
          </a:ln>
        </p:spPr>
      </p:pic>
      <p:sp>
        <p:nvSpPr>
          <p:cNvPr id="154" name="Google Shape;154;p28"/>
          <p:cNvSpPr txBox="1"/>
          <p:nvPr/>
        </p:nvSpPr>
        <p:spPr>
          <a:xfrm>
            <a:off x="1594350" y="2402925"/>
            <a:ext cx="748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The first step would be to collect as much information about the incident as possible, most importantly, to ascertain if the observed behavior is actually an issue. The issue could have been reported through an alerting system, by a user, or flagged during a maintenance check.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Troubleshooting in Data Pipeline</a:t>
            </a:r>
            <a:endParaRPr b="1"/>
          </a:p>
        </p:txBody>
      </p:sp>
      <p:pic>
        <p:nvPicPr>
          <p:cNvPr id="160" name="Google Shape;160;p29"/>
          <p:cNvPicPr preferRelativeResize="0"/>
          <p:nvPr/>
        </p:nvPicPr>
        <p:blipFill>
          <a:blip r:embed="rId3">
            <a:alphaModFix/>
          </a:blip>
          <a:stretch>
            <a:fillRect/>
          </a:stretch>
        </p:blipFill>
        <p:spPr>
          <a:xfrm>
            <a:off x="311700" y="1017725"/>
            <a:ext cx="8674499" cy="308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8. Databases Optimization for Performance [KPI’s]</a:t>
            </a:r>
            <a:endParaRPr b="1" dirty="0"/>
          </a:p>
        </p:txBody>
      </p:sp>
      <p:pic>
        <p:nvPicPr>
          <p:cNvPr id="166" name="Google Shape;166;p30"/>
          <p:cNvPicPr preferRelativeResize="0"/>
          <p:nvPr/>
        </p:nvPicPr>
        <p:blipFill>
          <a:blip r:embed="rId3">
            <a:alphaModFix/>
          </a:blip>
          <a:stretch>
            <a:fillRect/>
          </a:stretch>
        </p:blipFill>
        <p:spPr>
          <a:xfrm>
            <a:off x="311700" y="1017725"/>
            <a:ext cx="8705850" cy="377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Databases Optimization for Performance</a:t>
            </a:r>
            <a:endParaRPr b="1"/>
          </a:p>
          <a:p>
            <a:pPr marL="0" lvl="0" indent="0" algn="l" rtl="0">
              <a:spcBef>
                <a:spcPts val="0"/>
              </a:spcBef>
              <a:spcAft>
                <a:spcPts val="0"/>
              </a:spcAft>
              <a:buNone/>
            </a:pPr>
            <a:endParaRPr/>
          </a:p>
        </p:txBody>
      </p:sp>
      <p:pic>
        <p:nvPicPr>
          <p:cNvPr id="172" name="Google Shape;172;p31"/>
          <p:cNvPicPr preferRelativeResize="0"/>
          <p:nvPr/>
        </p:nvPicPr>
        <p:blipFill>
          <a:blip r:embed="rId3">
            <a:alphaModFix/>
          </a:blip>
          <a:stretch>
            <a:fillRect/>
          </a:stretch>
        </p:blipFill>
        <p:spPr>
          <a:xfrm>
            <a:off x="311700" y="1170125"/>
            <a:ext cx="8686800" cy="312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7.Querying and Analyzing Data</a:t>
            </a:r>
            <a:endParaRPr b="1"/>
          </a:p>
        </p:txBody>
      </p:sp>
      <p:pic>
        <p:nvPicPr>
          <p:cNvPr id="60" name="Google Shape;60;p14"/>
          <p:cNvPicPr preferRelativeResize="0"/>
          <p:nvPr/>
        </p:nvPicPr>
        <p:blipFill>
          <a:blip r:embed="rId3">
            <a:alphaModFix/>
          </a:blip>
          <a:stretch>
            <a:fillRect/>
          </a:stretch>
        </p:blipFill>
        <p:spPr>
          <a:xfrm>
            <a:off x="280988" y="1170125"/>
            <a:ext cx="8582025" cy="177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Databases Optimization for Performance</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78" name="Google Shape;178;p32"/>
          <p:cNvPicPr preferRelativeResize="0"/>
          <p:nvPr/>
        </p:nvPicPr>
        <p:blipFill>
          <a:blip r:embed="rId3">
            <a:alphaModFix/>
          </a:blip>
          <a:stretch>
            <a:fillRect/>
          </a:stretch>
        </p:blipFill>
        <p:spPr>
          <a:xfrm>
            <a:off x="237650" y="1189075"/>
            <a:ext cx="8839199" cy="32890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8.Monitoring System</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84" name="Google Shape;184;p33"/>
          <p:cNvPicPr preferRelativeResize="0"/>
          <p:nvPr/>
        </p:nvPicPr>
        <p:blipFill>
          <a:blip r:embed="rId3">
            <a:alphaModFix/>
          </a:blip>
          <a:stretch>
            <a:fillRect/>
          </a:stretch>
        </p:blipFill>
        <p:spPr>
          <a:xfrm>
            <a:off x="152400" y="1170125"/>
            <a:ext cx="8839199" cy="29744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8.Monitoring System</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90" name="Google Shape;190;p34"/>
          <p:cNvPicPr preferRelativeResize="0"/>
          <p:nvPr/>
        </p:nvPicPr>
        <p:blipFill>
          <a:blip r:embed="rId3">
            <a:alphaModFix/>
          </a:blip>
          <a:stretch>
            <a:fillRect/>
          </a:stretch>
        </p:blipFill>
        <p:spPr>
          <a:xfrm>
            <a:off x="311700" y="1075375"/>
            <a:ext cx="5398399" cy="1348150"/>
          </a:xfrm>
          <a:prstGeom prst="rect">
            <a:avLst/>
          </a:prstGeom>
          <a:noFill/>
          <a:ln>
            <a:noFill/>
          </a:ln>
        </p:spPr>
      </p:pic>
      <p:pic>
        <p:nvPicPr>
          <p:cNvPr id="191" name="Google Shape;191;p34"/>
          <p:cNvPicPr preferRelativeResize="0"/>
          <p:nvPr/>
        </p:nvPicPr>
        <p:blipFill>
          <a:blip r:embed="rId4">
            <a:alphaModFix/>
          </a:blip>
          <a:stretch>
            <a:fillRect/>
          </a:stretch>
        </p:blipFill>
        <p:spPr>
          <a:xfrm>
            <a:off x="311700" y="2481175"/>
            <a:ext cx="5161601" cy="974525"/>
          </a:xfrm>
          <a:prstGeom prst="rect">
            <a:avLst/>
          </a:prstGeom>
          <a:noFill/>
          <a:ln>
            <a:noFill/>
          </a:ln>
        </p:spPr>
      </p:pic>
      <p:pic>
        <p:nvPicPr>
          <p:cNvPr id="192" name="Google Shape;192;p34"/>
          <p:cNvPicPr preferRelativeResize="0"/>
          <p:nvPr/>
        </p:nvPicPr>
        <p:blipFill>
          <a:blip r:embed="rId5">
            <a:alphaModFix/>
          </a:blip>
          <a:stretch>
            <a:fillRect/>
          </a:stretch>
        </p:blipFill>
        <p:spPr>
          <a:xfrm>
            <a:off x="274500" y="3607245"/>
            <a:ext cx="5472800" cy="107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8.Monitoring System</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98" name="Google Shape;198;p35"/>
          <p:cNvPicPr preferRelativeResize="0"/>
          <p:nvPr/>
        </p:nvPicPr>
        <p:blipFill>
          <a:blip r:embed="rId3">
            <a:alphaModFix/>
          </a:blip>
          <a:stretch>
            <a:fillRect/>
          </a:stretch>
        </p:blipFill>
        <p:spPr>
          <a:xfrm>
            <a:off x="266075" y="1132225"/>
            <a:ext cx="5616274" cy="909425"/>
          </a:xfrm>
          <a:prstGeom prst="rect">
            <a:avLst/>
          </a:prstGeom>
          <a:noFill/>
          <a:ln>
            <a:noFill/>
          </a:ln>
        </p:spPr>
      </p:pic>
      <p:pic>
        <p:nvPicPr>
          <p:cNvPr id="199" name="Google Shape;199;p35"/>
          <p:cNvPicPr preferRelativeResize="0"/>
          <p:nvPr/>
        </p:nvPicPr>
        <p:blipFill>
          <a:blip r:embed="rId4">
            <a:alphaModFix/>
          </a:blip>
          <a:stretch>
            <a:fillRect/>
          </a:stretch>
        </p:blipFill>
        <p:spPr>
          <a:xfrm>
            <a:off x="266075" y="2156150"/>
            <a:ext cx="5872024" cy="123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Maintenance Schedule</a:t>
            </a:r>
            <a:endParaRPr b="1"/>
          </a:p>
        </p:txBody>
      </p:sp>
      <p:pic>
        <p:nvPicPr>
          <p:cNvPr id="205" name="Google Shape;205;p36"/>
          <p:cNvPicPr preferRelativeResize="0"/>
          <p:nvPr/>
        </p:nvPicPr>
        <p:blipFill>
          <a:blip r:embed="rId3">
            <a:alphaModFix/>
          </a:blip>
          <a:stretch>
            <a:fillRect/>
          </a:stretch>
        </p:blipFill>
        <p:spPr>
          <a:xfrm>
            <a:off x="152400" y="1170125"/>
            <a:ext cx="8839200" cy="33682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Query Lab</a:t>
            </a:r>
            <a:endParaRPr b="1"/>
          </a:p>
        </p:txBody>
      </p:sp>
      <p:pic>
        <p:nvPicPr>
          <p:cNvPr id="211" name="Google Shape;211;p37"/>
          <p:cNvPicPr preferRelativeResize="0"/>
          <p:nvPr/>
        </p:nvPicPr>
        <p:blipFill>
          <a:blip r:embed="rId3">
            <a:alphaModFix/>
          </a:blip>
          <a:stretch>
            <a:fillRect/>
          </a:stretch>
        </p:blipFill>
        <p:spPr>
          <a:xfrm>
            <a:off x="311700" y="1180325"/>
            <a:ext cx="7590224" cy="361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Query Lab</a:t>
            </a:r>
            <a:endParaRPr b="1"/>
          </a:p>
        </p:txBody>
      </p:sp>
      <p:pic>
        <p:nvPicPr>
          <p:cNvPr id="217" name="Google Shape;217;p38"/>
          <p:cNvPicPr preferRelativeResize="0"/>
          <p:nvPr/>
        </p:nvPicPr>
        <p:blipFill>
          <a:blip r:embed="rId3">
            <a:alphaModFix/>
          </a:blip>
          <a:stretch>
            <a:fillRect/>
          </a:stretch>
        </p:blipFill>
        <p:spPr>
          <a:xfrm>
            <a:off x="389225" y="1122750"/>
            <a:ext cx="8124746"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Query Lab</a:t>
            </a:r>
            <a:endParaRPr b="1"/>
          </a:p>
          <a:p>
            <a:pPr marL="0" lvl="0" indent="0" algn="l" rtl="0">
              <a:spcBef>
                <a:spcPts val="0"/>
              </a:spcBef>
              <a:spcAft>
                <a:spcPts val="0"/>
              </a:spcAft>
              <a:buNone/>
            </a:pPr>
            <a:endParaRPr/>
          </a:p>
        </p:txBody>
      </p:sp>
      <p:pic>
        <p:nvPicPr>
          <p:cNvPr id="223" name="Google Shape;223;p39"/>
          <p:cNvPicPr preferRelativeResize="0"/>
          <p:nvPr/>
        </p:nvPicPr>
        <p:blipFill>
          <a:blip r:embed="rId3">
            <a:alphaModFix/>
          </a:blip>
          <a:stretch>
            <a:fillRect/>
          </a:stretch>
        </p:blipFill>
        <p:spPr>
          <a:xfrm>
            <a:off x="311700" y="1170125"/>
            <a:ext cx="8790742"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Recap</a:t>
            </a:r>
            <a:endParaRPr b="1"/>
          </a:p>
        </p:txBody>
      </p:sp>
      <p:pic>
        <p:nvPicPr>
          <p:cNvPr id="229" name="Google Shape;229;p40"/>
          <p:cNvPicPr preferRelativeResize="0"/>
          <p:nvPr/>
        </p:nvPicPr>
        <p:blipFill>
          <a:blip r:embed="rId3">
            <a:alphaModFix/>
          </a:blip>
          <a:stretch>
            <a:fillRect/>
          </a:stretch>
        </p:blipFill>
        <p:spPr>
          <a:xfrm>
            <a:off x="311700" y="1132225"/>
            <a:ext cx="7107012"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235" name="Google Shape;235;p41"/>
          <p:cNvPicPr preferRelativeResize="0"/>
          <p:nvPr/>
        </p:nvPicPr>
        <p:blipFill>
          <a:blip r:embed="rId3">
            <a:alphaModFix/>
          </a:blip>
          <a:stretch>
            <a:fillRect/>
          </a:stretch>
        </p:blipFill>
        <p:spPr>
          <a:xfrm>
            <a:off x="311700" y="1122750"/>
            <a:ext cx="8113789"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a:t>
            </a:r>
            <a:endParaRPr b="1"/>
          </a:p>
          <a:p>
            <a:pPr marL="0" lvl="0" indent="0" algn="l" rtl="0">
              <a:spcBef>
                <a:spcPts val="0"/>
              </a:spcBef>
              <a:spcAft>
                <a:spcPts val="0"/>
              </a:spcAft>
              <a:buNone/>
            </a:pPr>
            <a:endParaRPr/>
          </a:p>
        </p:txBody>
      </p:sp>
      <p:pic>
        <p:nvPicPr>
          <p:cNvPr id="66" name="Google Shape;66;p15"/>
          <p:cNvPicPr preferRelativeResize="0"/>
          <p:nvPr/>
        </p:nvPicPr>
        <p:blipFill>
          <a:blip r:embed="rId3">
            <a:alphaModFix/>
          </a:blip>
          <a:stretch>
            <a:fillRect/>
          </a:stretch>
        </p:blipFill>
        <p:spPr>
          <a:xfrm>
            <a:off x="311700" y="1056425"/>
            <a:ext cx="5681751" cy="2473075"/>
          </a:xfrm>
          <a:prstGeom prst="rect">
            <a:avLst/>
          </a:prstGeom>
          <a:noFill/>
          <a:ln>
            <a:noFill/>
          </a:ln>
        </p:spPr>
      </p:pic>
      <p:pic>
        <p:nvPicPr>
          <p:cNvPr id="67" name="Google Shape;67;p15"/>
          <p:cNvPicPr preferRelativeResize="0"/>
          <p:nvPr/>
        </p:nvPicPr>
        <p:blipFill>
          <a:blip r:embed="rId4">
            <a:alphaModFix/>
          </a:blip>
          <a:stretch>
            <a:fillRect/>
          </a:stretch>
        </p:blipFill>
        <p:spPr>
          <a:xfrm>
            <a:off x="776750" y="3529500"/>
            <a:ext cx="4875700" cy="733650"/>
          </a:xfrm>
          <a:prstGeom prst="rect">
            <a:avLst/>
          </a:prstGeom>
          <a:noFill/>
          <a:ln>
            <a:noFill/>
          </a:ln>
        </p:spPr>
      </p:pic>
      <p:sp>
        <p:nvSpPr>
          <p:cNvPr id="68" name="Google Shape;68;p15"/>
          <p:cNvSpPr txBox="1"/>
          <p:nvPr/>
        </p:nvSpPr>
        <p:spPr>
          <a:xfrm>
            <a:off x="1421450" y="4006800"/>
            <a:ext cx="4572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highlight>
                  <a:schemeClr val="dk1"/>
                </a:highlight>
              </a:rPr>
              <a:t>such as Cassandra CQL and Cypher for Neo4J</a:t>
            </a:r>
            <a:endParaRPr>
              <a:solidFill>
                <a:srgbClr val="FF0000"/>
              </a:solidFill>
              <a:highlight>
                <a:schemeClr val="dk1"/>
              </a:highlight>
            </a:endParaRPr>
          </a:p>
        </p:txBody>
      </p:sp>
      <p:pic>
        <p:nvPicPr>
          <p:cNvPr id="69" name="Google Shape;69;p15"/>
          <p:cNvPicPr preferRelativeResize="0"/>
          <p:nvPr/>
        </p:nvPicPr>
        <p:blipFill>
          <a:blip r:embed="rId5">
            <a:alphaModFix/>
          </a:blip>
          <a:stretch>
            <a:fillRect/>
          </a:stretch>
        </p:blipFill>
        <p:spPr>
          <a:xfrm>
            <a:off x="776748" y="4263150"/>
            <a:ext cx="3314750" cy="6691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241" name="Google Shape;241;p42"/>
          <p:cNvPicPr preferRelativeResize="0"/>
          <p:nvPr/>
        </p:nvPicPr>
        <p:blipFill>
          <a:blip r:embed="rId3">
            <a:alphaModFix/>
          </a:blip>
          <a:stretch>
            <a:fillRect/>
          </a:stretch>
        </p:blipFill>
        <p:spPr>
          <a:xfrm>
            <a:off x="311700" y="1103825"/>
            <a:ext cx="7885842"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47" name="Google Shape;247;p43"/>
          <p:cNvPicPr preferRelativeResize="0"/>
          <p:nvPr/>
        </p:nvPicPr>
        <p:blipFill>
          <a:blip r:embed="rId3">
            <a:alphaModFix/>
          </a:blip>
          <a:stretch>
            <a:fillRect/>
          </a:stretch>
        </p:blipFill>
        <p:spPr>
          <a:xfrm>
            <a:off x="228175" y="1017725"/>
            <a:ext cx="8411778"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53" name="Google Shape;253;p44"/>
          <p:cNvPicPr preferRelativeResize="0"/>
          <p:nvPr/>
        </p:nvPicPr>
        <p:blipFill>
          <a:blip r:embed="rId3">
            <a:alphaModFix/>
          </a:blip>
          <a:stretch>
            <a:fillRect/>
          </a:stretch>
        </p:blipFill>
        <p:spPr>
          <a:xfrm>
            <a:off x="311700" y="1103800"/>
            <a:ext cx="8099763"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59" name="Google Shape;259;p45"/>
          <p:cNvPicPr preferRelativeResize="0"/>
          <p:nvPr/>
        </p:nvPicPr>
        <p:blipFill>
          <a:blip r:embed="rId3">
            <a:alphaModFix/>
          </a:blip>
          <a:stretch>
            <a:fillRect/>
          </a:stretch>
        </p:blipFill>
        <p:spPr>
          <a:xfrm>
            <a:off x="311700" y="1122775"/>
            <a:ext cx="7284772"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65" name="Google Shape;265;p46"/>
          <p:cNvPicPr preferRelativeResize="0"/>
          <p:nvPr/>
        </p:nvPicPr>
        <p:blipFill>
          <a:blip r:embed="rId3">
            <a:alphaModFix/>
          </a:blip>
          <a:stretch>
            <a:fillRect/>
          </a:stretch>
        </p:blipFill>
        <p:spPr>
          <a:xfrm>
            <a:off x="311700" y="1189075"/>
            <a:ext cx="8343900" cy="285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Governance and Compliance</a:t>
            </a:r>
            <a:endParaRPr b="1"/>
          </a:p>
        </p:txBody>
      </p:sp>
      <p:pic>
        <p:nvPicPr>
          <p:cNvPr id="271" name="Google Shape;271;p47"/>
          <p:cNvPicPr preferRelativeResize="0"/>
          <p:nvPr/>
        </p:nvPicPr>
        <p:blipFill>
          <a:blip r:embed="rId3">
            <a:alphaModFix/>
          </a:blip>
          <a:stretch>
            <a:fillRect/>
          </a:stretch>
        </p:blipFill>
        <p:spPr>
          <a:xfrm>
            <a:off x="378000" y="1094350"/>
            <a:ext cx="5570650" cy="2535075"/>
          </a:xfrm>
          <a:prstGeom prst="rect">
            <a:avLst/>
          </a:prstGeom>
          <a:noFill/>
          <a:ln>
            <a:noFill/>
          </a:ln>
        </p:spPr>
      </p:pic>
      <p:sp>
        <p:nvSpPr>
          <p:cNvPr id="272" name="Google Shape;272;p47"/>
          <p:cNvSpPr txBox="1"/>
          <p:nvPr/>
        </p:nvSpPr>
        <p:spPr>
          <a:xfrm>
            <a:off x="378000" y="3629425"/>
            <a:ext cx="7738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EEEEEE"/>
                </a:highlight>
              </a:rPr>
              <a:t>A data governance framework encompasses every part of an organization's data management </a:t>
            </a:r>
            <a:r>
              <a:rPr lang="en" sz="1200">
                <a:solidFill>
                  <a:srgbClr val="1F1F1F"/>
                </a:solidFill>
              </a:rPr>
              <a:t>process—</a:t>
            </a:r>
            <a:r>
              <a:rPr lang="en" sz="1200" b="1">
                <a:solidFill>
                  <a:srgbClr val="1F1F1F"/>
                </a:solidFill>
              </a:rPr>
              <a:t>including</a:t>
            </a:r>
            <a:r>
              <a:rPr lang="en" sz="1200">
                <a:solidFill>
                  <a:srgbClr val="1F1F1F"/>
                </a:solidFill>
              </a:rPr>
              <a:t> the technologies, databases, and data models.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Data that need Governance - Personal Information</a:t>
            </a:r>
            <a:endParaRPr b="1"/>
          </a:p>
        </p:txBody>
      </p:sp>
      <p:pic>
        <p:nvPicPr>
          <p:cNvPr id="278" name="Google Shape;278;p48"/>
          <p:cNvPicPr preferRelativeResize="0"/>
          <p:nvPr/>
        </p:nvPicPr>
        <p:blipFill>
          <a:blip r:embed="rId3">
            <a:alphaModFix/>
          </a:blip>
          <a:stretch>
            <a:fillRect/>
          </a:stretch>
        </p:blipFill>
        <p:spPr>
          <a:xfrm>
            <a:off x="351325" y="1170125"/>
            <a:ext cx="8648955"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Data that need Governance - Industry-specific regulation</a:t>
            </a:r>
            <a:endParaRPr b="1"/>
          </a:p>
        </p:txBody>
      </p:sp>
      <p:pic>
        <p:nvPicPr>
          <p:cNvPr id="284" name="Google Shape;284;p49"/>
          <p:cNvPicPr preferRelativeResize="0"/>
          <p:nvPr/>
        </p:nvPicPr>
        <p:blipFill>
          <a:blip r:embed="rId3">
            <a:alphaModFix/>
          </a:blip>
          <a:stretch>
            <a:fillRect/>
          </a:stretch>
        </p:blipFill>
        <p:spPr>
          <a:xfrm>
            <a:off x="311700" y="1343950"/>
            <a:ext cx="7889574" cy="3112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Compliance</a:t>
            </a:r>
            <a:endParaRPr b="1"/>
          </a:p>
        </p:txBody>
      </p:sp>
      <p:pic>
        <p:nvPicPr>
          <p:cNvPr id="290" name="Google Shape;290;p50"/>
          <p:cNvPicPr preferRelativeResize="0"/>
          <p:nvPr/>
        </p:nvPicPr>
        <p:blipFill>
          <a:blip r:embed="rId3">
            <a:alphaModFix/>
          </a:blip>
          <a:stretch>
            <a:fillRect/>
          </a:stretch>
        </p:blipFill>
        <p:spPr>
          <a:xfrm>
            <a:off x="360800" y="1017725"/>
            <a:ext cx="8734425" cy="2990850"/>
          </a:xfrm>
          <a:prstGeom prst="rect">
            <a:avLst/>
          </a:prstGeom>
          <a:noFill/>
          <a:ln>
            <a:noFill/>
          </a:ln>
        </p:spPr>
      </p:pic>
      <p:sp>
        <p:nvSpPr>
          <p:cNvPr id="291" name="Google Shape;291;p50"/>
          <p:cNvSpPr txBox="1"/>
          <p:nvPr/>
        </p:nvSpPr>
        <p:spPr>
          <a:xfrm>
            <a:off x="311700" y="3741600"/>
            <a:ext cx="8250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Consequences</a:t>
            </a:r>
            <a:r>
              <a:rPr lang="en" sz="1200">
                <a:solidFill>
                  <a:srgbClr val="1F1F1F"/>
                </a:solidFill>
                <a:highlight>
                  <a:srgbClr val="FFFFFF"/>
                </a:highlight>
              </a:rPr>
              <a:t> </a:t>
            </a:r>
            <a:r>
              <a:rPr lang="en" sz="1200" b="1">
                <a:solidFill>
                  <a:srgbClr val="1F1F1F"/>
                </a:solidFill>
                <a:highlight>
                  <a:srgbClr val="FFFFFF"/>
                </a:highlight>
              </a:rPr>
              <a:t>of non-compliance</a:t>
            </a:r>
            <a:r>
              <a:rPr lang="en" sz="1200">
                <a:solidFill>
                  <a:srgbClr val="1F1F1F"/>
                </a:solidFill>
                <a:highlight>
                  <a:srgbClr val="FFFFFF"/>
                </a:highlight>
              </a:rPr>
              <a:t> with the standards can be severe. </a:t>
            </a:r>
            <a:r>
              <a:rPr lang="en" sz="1200">
                <a:solidFill>
                  <a:srgbClr val="1F1F1F"/>
                </a:solidFill>
              </a:rPr>
              <a:t>They can result in financial penalties, mar public perception, and result in loss of trust </a:t>
            </a:r>
            <a:r>
              <a:rPr lang="en" sz="1200">
                <a:solidFill>
                  <a:srgbClr val="1F1F1F"/>
                </a:solidFill>
                <a:highlight>
                  <a:srgbClr val="FFFFFF"/>
                </a:highlight>
              </a:rPr>
              <a:t>amongst clients and partners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10. Compliance</a:t>
            </a:r>
            <a:endParaRPr b="1"/>
          </a:p>
          <a:p>
            <a:pPr marL="0" lvl="0" indent="0" algn="l" rtl="0">
              <a:spcBef>
                <a:spcPts val="0"/>
              </a:spcBef>
              <a:spcAft>
                <a:spcPts val="0"/>
              </a:spcAft>
              <a:buNone/>
            </a:pPr>
            <a:endParaRPr/>
          </a:p>
        </p:txBody>
      </p:sp>
      <p:pic>
        <p:nvPicPr>
          <p:cNvPr id="297" name="Google Shape;297;p51"/>
          <p:cNvPicPr preferRelativeResize="0"/>
          <p:nvPr/>
        </p:nvPicPr>
        <p:blipFill>
          <a:blip r:embed="rId3">
            <a:alphaModFix/>
          </a:blip>
          <a:stretch>
            <a:fillRect/>
          </a:stretch>
        </p:blipFill>
        <p:spPr>
          <a:xfrm>
            <a:off x="311700" y="1141700"/>
            <a:ext cx="8562975" cy="2562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Counting</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75" name="Google Shape;75;p16"/>
          <p:cNvPicPr preferRelativeResize="0"/>
          <p:nvPr/>
        </p:nvPicPr>
        <p:blipFill>
          <a:blip r:embed="rId3">
            <a:alphaModFix/>
          </a:blip>
          <a:stretch>
            <a:fillRect/>
          </a:stretch>
        </p:blipFill>
        <p:spPr>
          <a:xfrm>
            <a:off x="311700" y="1084875"/>
            <a:ext cx="5475926" cy="1733375"/>
          </a:xfrm>
          <a:prstGeom prst="rect">
            <a:avLst/>
          </a:prstGeom>
          <a:noFill/>
          <a:ln>
            <a:noFill/>
          </a:ln>
        </p:spPr>
      </p:pic>
      <p:pic>
        <p:nvPicPr>
          <p:cNvPr id="76" name="Google Shape;76;p16"/>
          <p:cNvPicPr preferRelativeResize="0"/>
          <p:nvPr/>
        </p:nvPicPr>
        <p:blipFill>
          <a:blip r:embed="rId4">
            <a:alphaModFix/>
          </a:blip>
          <a:stretch>
            <a:fillRect/>
          </a:stretch>
        </p:blipFill>
        <p:spPr>
          <a:xfrm>
            <a:off x="46475" y="3105325"/>
            <a:ext cx="4305964" cy="1733375"/>
          </a:xfrm>
          <a:prstGeom prst="rect">
            <a:avLst/>
          </a:prstGeom>
          <a:noFill/>
          <a:ln>
            <a:noFill/>
          </a:ln>
        </p:spPr>
      </p:pic>
      <p:pic>
        <p:nvPicPr>
          <p:cNvPr id="77" name="Google Shape;77;p16"/>
          <p:cNvPicPr preferRelativeResize="0"/>
          <p:nvPr/>
        </p:nvPicPr>
        <p:blipFill>
          <a:blip r:embed="rId5">
            <a:alphaModFix/>
          </a:blip>
          <a:stretch>
            <a:fillRect/>
          </a:stretch>
        </p:blipFill>
        <p:spPr>
          <a:xfrm>
            <a:off x="4812050" y="3544081"/>
            <a:ext cx="4255000" cy="855850"/>
          </a:xfrm>
          <a:prstGeom prst="rect">
            <a:avLst/>
          </a:prstGeom>
          <a:noFill/>
          <a:ln>
            <a:noFill/>
          </a:ln>
        </p:spPr>
      </p:pic>
      <p:cxnSp>
        <p:nvCxnSpPr>
          <p:cNvPr id="78" name="Google Shape;78;p16"/>
          <p:cNvCxnSpPr>
            <a:stCxn id="76" idx="3"/>
            <a:endCxn id="77" idx="1"/>
          </p:cNvCxnSpPr>
          <p:nvPr/>
        </p:nvCxnSpPr>
        <p:spPr>
          <a:xfrm>
            <a:off x="4352439" y="3972013"/>
            <a:ext cx="4596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Data lifecycle - Data Acquisition Stage</a:t>
            </a:r>
            <a:endParaRPr b="1"/>
          </a:p>
        </p:txBody>
      </p:sp>
      <p:pic>
        <p:nvPicPr>
          <p:cNvPr id="303" name="Google Shape;303;p52"/>
          <p:cNvPicPr preferRelativeResize="0"/>
          <p:nvPr/>
        </p:nvPicPr>
        <p:blipFill>
          <a:blip r:embed="rId3">
            <a:alphaModFix/>
          </a:blip>
          <a:stretch>
            <a:fillRect/>
          </a:stretch>
        </p:blipFill>
        <p:spPr>
          <a:xfrm>
            <a:off x="311700" y="1103825"/>
            <a:ext cx="8839200" cy="3533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Data lifecycle - Data Storage Stage</a:t>
            </a:r>
            <a:endParaRPr/>
          </a:p>
        </p:txBody>
      </p:sp>
      <p:pic>
        <p:nvPicPr>
          <p:cNvPr id="309" name="Google Shape;309;p53"/>
          <p:cNvPicPr preferRelativeResize="0"/>
          <p:nvPr/>
        </p:nvPicPr>
        <p:blipFill>
          <a:blip r:embed="rId3">
            <a:alphaModFix/>
          </a:blip>
          <a:stretch>
            <a:fillRect/>
          </a:stretch>
        </p:blipFill>
        <p:spPr>
          <a:xfrm>
            <a:off x="311700" y="1170125"/>
            <a:ext cx="8324850" cy="3162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Data lifecycle - Data Sharing Stage</a:t>
            </a:r>
            <a:endParaRPr/>
          </a:p>
        </p:txBody>
      </p:sp>
      <p:pic>
        <p:nvPicPr>
          <p:cNvPr id="315" name="Google Shape;315;p54"/>
          <p:cNvPicPr preferRelativeResize="0"/>
          <p:nvPr/>
        </p:nvPicPr>
        <p:blipFill>
          <a:blip r:embed="rId3">
            <a:alphaModFix/>
          </a:blip>
          <a:stretch>
            <a:fillRect/>
          </a:stretch>
        </p:blipFill>
        <p:spPr>
          <a:xfrm>
            <a:off x="342900" y="1103825"/>
            <a:ext cx="8458200" cy="3105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Data lifecycle - Data Retention and Disposal Stage</a:t>
            </a:r>
            <a:endParaRPr/>
          </a:p>
        </p:txBody>
      </p:sp>
      <p:pic>
        <p:nvPicPr>
          <p:cNvPr id="321" name="Google Shape;321;p55"/>
          <p:cNvPicPr preferRelativeResize="0"/>
          <p:nvPr/>
        </p:nvPicPr>
        <p:blipFill>
          <a:blip r:embed="rId3">
            <a:alphaModFix/>
          </a:blip>
          <a:stretch>
            <a:fillRect/>
          </a:stretch>
        </p:blipFill>
        <p:spPr>
          <a:xfrm>
            <a:off x="242888" y="1017725"/>
            <a:ext cx="8658225" cy="2133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Technology as Enabler</a:t>
            </a:r>
            <a:endParaRPr/>
          </a:p>
        </p:txBody>
      </p:sp>
      <p:pic>
        <p:nvPicPr>
          <p:cNvPr id="327" name="Google Shape;327;p56"/>
          <p:cNvPicPr preferRelativeResize="0"/>
          <p:nvPr/>
        </p:nvPicPr>
        <p:blipFill>
          <a:blip r:embed="rId3">
            <a:alphaModFix/>
          </a:blip>
          <a:stretch>
            <a:fillRect/>
          </a:stretch>
        </p:blipFill>
        <p:spPr>
          <a:xfrm>
            <a:off x="311700" y="1017725"/>
            <a:ext cx="8839199" cy="3532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Technology as Enabler</a:t>
            </a:r>
            <a:endParaRPr/>
          </a:p>
        </p:txBody>
      </p:sp>
      <p:pic>
        <p:nvPicPr>
          <p:cNvPr id="333" name="Google Shape;333;p57"/>
          <p:cNvPicPr preferRelativeResize="0"/>
          <p:nvPr/>
        </p:nvPicPr>
        <p:blipFill>
          <a:blip r:embed="rId3">
            <a:alphaModFix/>
          </a:blip>
          <a:stretch>
            <a:fillRect/>
          </a:stretch>
        </p:blipFill>
        <p:spPr>
          <a:xfrm>
            <a:off x="311700" y="1017725"/>
            <a:ext cx="8839200" cy="33877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10. Technology as Enabler</a:t>
            </a:r>
            <a:endParaRPr/>
          </a:p>
          <a:p>
            <a:pPr marL="0" lvl="0" indent="0" algn="l" rtl="0">
              <a:spcBef>
                <a:spcPts val="0"/>
              </a:spcBef>
              <a:spcAft>
                <a:spcPts val="0"/>
              </a:spcAft>
              <a:buNone/>
            </a:pPr>
            <a:endParaRPr/>
          </a:p>
        </p:txBody>
      </p:sp>
      <p:pic>
        <p:nvPicPr>
          <p:cNvPr id="339" name="Google Shape;339;p58"/>
          <p:cNvPicPr preferRelativeResize="0"/>
          <p:nvPr/>
        </p:nvPicPr>
        <p:blipFill>
          <a:blip r:embed="rId3">
            <a:alphaModFix/>
          </a:blip>
          <a:stretch>
            <a:fillRect/>
          </a:stretch>
        </p:blipFill>
        <p:spPr>
          <a:xfrm>
            <a:off x="311700" y="1113275"/>
            <a:ext cx="8839200" cy="3587458"/>
          </a:xfrm>
          <a:prstGeom prst="rect">
            <a:avLst/>
          </a:prstGeom>
          <a:noFill/>
          <a:ln>
            <a:noFill/>
          </a:ln>
        </p:spPr>
      </p:pic>
      <p:pic>
        <p:nvPicPr>
          <p:cNvPr id="340" name="Google Shape;340;p58"/>
          <p:cNvPicPr preferRelativeResize="0"/>
          <p:nvPr/>
        </p:nvPicPr>
        <p:blipFill>
          <a:blip r:embed="rId4">
            <a:alphaModFix/>
          </a:blip>
          <a:stretch>
            <a:fillRect/>
          </a:stretch>
        </p:blipFill>
        <p:spPr>
          <a:xfrm>
            <a:off x="4868800" y="4132174"/>
            <a:ext cx="4206325" cy="1011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Technology as Enabler</a:t>
            </a:r>
            <a:endParaRPr/>
          </a:p>
          <a:p>
            <a:pPr marL="0" lvl="0" indent="0" algn="l" rtl="0">
              <a:spcBef>
                <a:spcPts val="0"/>
              </a:spcBef>
              <a:spcAft>
                <a:spcPts val="0"/>
              </a:spcAft>
              <a:buNone/>
            </a:pPr>
            <a:endParaRPr/>
          </a:p>
        </p:txBody>
      </p:sp>
      <p:pic>
        <p:nvPicPr>
          <p:cNvPr id="346" name="Google Shape;346;p59"/>
          <p:cNvPicPr preferRelativeResize="0"/>
          <p:nvPr/>
        </p:nvPicPr>
        <p:blipFill>
          <a:blip r:embed="rId3">
            <a:alphaModFix/>
          </a:blip>
          <a:stretch>
            <a:fillRect/>
          </a:stretch>
        </p:blipFill>
        <p:spPr>
          <a:xfrm>
            <a:off x="152400" y="1075400"/>
            <a:ext cx="8839199" cy="37682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Technology as Enabler</a:t>
            </a:r>
            <a:endParaRPr/>
          </a:p>
          <a:p>
            <a:pPr marL="0" lvl="0" indent="0" algn="l" rtl="0">
              <a:spcBef>
                <a:spcPts val="0"/>
              </a:spcBef>
              <a:spcAft>
                <a:spcPts val="0"/>
              </a:spcAft>
              <a:buNone/>
            </a:pPr>
            <a:endParaRPr/>
          </a:p>
        </p:txBody>
      </p:sp>
      <p:pic>
        <p:nvPicPr>
          <p:cNvPr id="352" name="Google Shape;352;p60"/>
          <p:cNvPicPr preferRelativeResize="0"/>
          <p:nvPr/>
        </p:nvPicPr>
        <p:blipFill>
          <a:blip r:embed="rId3">
            <a:alphaModFix/>
          </a:blip>
          <a:stretch>
            <a:fillRect/>
          </a:stretch>
        </p:blipFill>
        <p:spPr>
          <a:xfrm>
            <a:off x="152400" y="1017725"/>
            <a:ext cx="7775976" cy="3242675"/>
          </a:xfrm>
          <a:prstGeom prst="rect">
            <a:avLst/>
          </a:prstGeom>
          <a:noFill/>
          <a:ln>
            <a:noFill/>
          </a:ln>
        </p:spPr>
      </p:pic>
      <p:pic>
        <p:nvPicPr>
          <p:cNvPr id="353" name="Google Shape;353;p60"/>
          <p:cNvPicPr preferRelativeResize="0"/>
          <p:nvPr/>
        </p:nvPicPr>
        <p:blipFill>
          <a:blip r:embed="rId4">
            <a:alphaModFix/>
          </a:blip>
          <a:stretch>
            <a:fillRect/>
          </a:stretch>
        </p:blipFill>
        <p:spPr>
          <a:xfrm>
            <a:off x="4281523" y="3813698"/>
            <a:ext cx="3405175" cy="1329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Technology as Enabler</a:t>
            </a:r>
            <a:endParaRPr/>
          </a:p>
          <a:p>
            <a:pPr marL="0" lvl="0" indent="0" algn="l" rtl="0">
              <a:spcBef>
                <a:spcPts val="0"/>
              </a:spcBef>
              <a:spcAft>
                <a:spcPts val="0"/>
              </a:spcAft>
              <a:buNone/>
            </a:pPr>
            <a:endParaRPr/>
          </a:p>
        </p:txBody>
      </p:sp>
      <p:pic>
        <p:nvPicPr>
          <p:cNvPr id="359" name="Google Shape;359;p61"/>
          <p:cNvPicPr preferRelativeResize="0"/>
          <p:nvPr/>
        </p:nvPicPr>
        <p:blipFill>
          <a:blip r:embed="rId3">
            <a:alphaModFix/>
          </a:blip>
          <a:stretch>
            <a:fillRect/>
          </a:stretch>
        </p:blipFill>
        <p:spPr>
          <a:xfrm>
            <a:off x="152400" y="933300"/>
            <a:ext cx="8839199" cy="36572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Aggregation</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84" name="Google Shape;84;p17"/>
          <p:cNvPicPr preferRelativeResize="0"/>
          <p:nvPr/>
        </p:nvPicPr>
        <p:blipFill>
          <a:blip r:embed="rId3">
            <a:alphaModFix/>
          </a:blip>
          <a:stretch>
            <a:fillRect/>
          </a:stretch>
        </p:blipFill>
        <p:spPr>
          <a:xfrm>
            <a:off x="311700" y="1170125"/>
            <a:ext cx="8839201" cy="37962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Recap</a:t>
            </a:r>
            <a:endParaRPr b="1"/>
          </a:p>
        </p:txBody>
      </p:sp>
      <p:pic>
        <p:nvPicPr>
          <p:cNvPr id="365" name="Google Shape;365;p62"/>
          <p:cNvPicPr preferRelativeResize="0"/>
          <p:nvPr/>
        </p:nvPicPr>
        <p:blipFill>
          <a:blip r:embed="rId3">
            <a:alphaModFix/>
          </a:blip>
          <a:stretch>
            <a:fillRect/>
          </a:stretch>
        </p:blipFill>
        <p:spPr>
          <a:xfrm>
            <a:off x="152400" y="1170125"/>
            <a:ext cx="5469142"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2574-0C83-1F4E-F116-E35EBBB9F254}"/>
              </a:ext>
            </a:extLst>
          </p:cNvPr>
          <p:cNvSpPr>
            <a:spLocks noGrp="1"/>
          </p:cNvSpPr>
          <p:nvPr>
            <p:ph type="title"/>
          </p:nvPr>
        </p:nvSpPr>
        <p:spPr/>
        <p:txBody>
          <a:bodyPr>
            <a:normAutofit fontScale="90000"/>
          </a:bodyPr>
          <a:lstStyle/>
          <a:p>
            <a:r>
              <a:rPr lang="en-CA" b="0" i="0" dirty="0">
                <a:solidFill>
                  <a:srgbClr val="1F1F1F"/>
                </a:solidFill>
                <a:effectLst/>
                <a:latin typeface="Source Sans Pro" panose="020B0503030403020204" pitchFamily="34" charset="0"/>
              </a:rPr>
              <a:t>Optional: Overview of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a:t>
            </a:r>
            <a:br>
              <a:rPr lang="en-CA" b="0" i="0" dirty="0">
                <a:solidFill>
                  <a:srgbClr val="1F1F1F"/>
                </a:solidFill>
                <a:effectLst/>
                <a:latin typeface="Source Sans Pro" panose="020B0503030403020204" pitchFamily="34" charset="0"/>
              </a:rPr>
            </a:br>
            <a:endParaRPr lang="en-US" dirty="0"/>
          </a:p>
        </p:txBody>
      </p:sp>
      <p:sp>
        <p:nvSpPr>
          <p:cNvPr id="3" name="Text Placeholder 2">
            <a:extLst>
              <a:ext uri="{FF2B5EF4-FFF2-40B4-BE49-F238E27FC236}">
                <a16:creationId xmlns:a16="http://schemas.microsoft.com/office/drawing/2014/main" id="{F40C6587-7485-9618-7DA0-4B7C6F85621E}"/>
              </a:ext>
            </a:extLst>
          </p:cNvPr>
          <p:cNvSpPr>
            <a:spLocks noGrp="1"/>
          </p:cNvSpPr>
          <p:nvPr>
            <p:ph type="body" idx="1"/>
          </p:nvPr>
        </p:nvSpPr>
        <p:spPr>
          <a:xfrm>
            <a:off x="311700" y="1017725"/>
            <a:ext cx="8520600" cy="3912083"/>
          </a:xfrm>
        </p:spPr>
        <p:txBody>
          <a:bodyPr>
            <a:normAutofit fontScale="62500" lnSpcReduction="20000"/>
          </a:bodyPr>
          <a:lstStyle/>
          <a:p>
            <a:pPr marL="114300" indent="0" algn="l">
              <a:buNone/>
            </a:pPr>
            <a:endParaRPr lang="en-CA" b="0" i="0" dirty="0">
              <a:solidFill>
                <a:srgbClr val="1F1F1F"/>
              </a:solidFill>
              <a:effectLst/>
              <a:latin typeface="Source Sans Pro" panose="020B0503030403020204" pitchFamily="34" charset="0"/>
            </a:endParaRPr>
          </a:p>
          <a:p>
            <a:pPr marL="114300" indent="0" algn="l">
              <a:buNone/>
            </a:pPr>
            <a:r>
              <a:rPr lang="en-CA" b="0" i="0" dirty="0">
                <a:solidFill>
                  <a:srgbClr val="1F1F1F"/>
                </a:solidFill>
                <a:effectLst/>
                <a:latin typeface="Source Sans Pro" panose="020B0503030403020204" pitchFamily="34" charset="0"/>
              </a:rPr>
              <a:t>Gartner defines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as a collaborative data management practice focused on improving the communication, integration, and automation of data flows between data managers and consumers across an organization.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aims to create predictable delivery and change management of data, data models, and related artifacts.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uses technology to automate data delivery with the appropriate levels of security, quality, and metadata to improve the use and value of data in a dynamic environment.” </a:t>
            </a:r>
          </a:p>
          <a:p>
            <a:pPr algn="l"/>
            <a:endParaRPr lang="en-CA" dirty="0">
              <a:solidFill>
                <a:srgbClr val="1F1F1F"/>
              </a:solidFill>
              <a:latin typeface="Source Sans Pro" panose="020B0503030403020204" pitchFamily="34" charset="0"/>
            </a:endParaRPr>
          </a:p>
          <a:p>
            <a:pPr marL="114300" indent="0" algn="l">
              <a:buNone/>
            </a:pPr>
            <a:r>
              <a:rPr lang="en-CA" b="0" i="0" dirty="0">
                <a:solidFill>
                  <a:srgbClr val="1F1F1F"/>
                </a:solidFill>
                <a:effectLst/>
                <a:latin typeface="Source Sans Pro" panose="020B0503030403020204" pitchFamily="34" charset="0"/>
              </a:rPr>
              <a:t>(Source: </a:t>
            </a:r>
            <a:r>
              <a:rPr lang="en-CA" b="0" i="0" u="sng" dirty="0">
                <a:solidFill>
                  <a:srgbClr val="0056D2"/>
                </a:solidFill>
                <a:effectLst/>
                <a:latin typeface="Source Sans Pro" panose="020B0503030403020204" pitchFamily="34" charset="0"/>
                <a:hlinkClick r:id="rId2" tooltip="Gartner blog Hyping DataOps"/>
              </a:rPr>
              <a:t>https://blogs.gartner.com/nick-heudecker/hyping-dataops/</a:t>
            </a:r>
            <a:r>
              <a:rPr lang="en-CA" b="0" i="0" dirty="0">
                <a:solidFill>
                  <a:srgbClr val="1F1F1F"/>
                </a:solidFill>
                <a:effectLst/>
                <a:latin typeface="Source Sans Pro" panose="020B0503030403020204" pitchFamily="34" charset="0"/>
              </a:rPr>
              <a:t>) A small team working on a simpler or limited number of use cases can meet business requirements efficiently. As data pipelines and data infrastructures get more complex, and data teams and consumers grow in size, you need development processes and efficient collaboration between teams to govern the data and analytics lifecycle. From data ingestion and data processing to analytics and reporting, you need to reduce data defects, ensure shorter cycle times, and ensure 360-degree access to quality data for all stakeholders. </a:t>
            </a:r>
          </a:p>
          <a:p>
            <a:pPr marL="114300" indent="0" algn="l">
              <a:buNone/>
            </a:pPr>
            <a:endParaRPr lang="en-CA" dirty="0">
              <a:solidFill>
                <a:srgbClr val="1F1F1F"/>
              </a:solidFill>
              <a:latin typeface="Source Sans Pro" panose="020B0503030403020204" pitchFamily="34" charset="0"/>
            </a:endParaRPr>
          </a:p>
          <a:p>
            <a:pPr marL="114300" indent="0" algn="l">
              <a:buNone/>
            </a:pP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helps you achieve this through metadata management, workflow and test automation, code repositories, collaboration tools, and orchestration to help manage complex tasks and workflows. Using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 ensures all activities occur in the right order the right security permissions. It helps set in a continual process that allows you to cut wastages, streamline steps, automate processes, increase throughput, and improve continually. </a:t>
            </a:r>
          </a:p>
          <a:p>
            <a:pPr marL="114300" indent="0" algn="l">
              <a:buNone/>
            </a:pPr>
            <a:endParaRPr lang="en-CA" dirty="0">
              <a:solidFill>
                <a:srgbClr val="1F1F1F"/>
              </a:solidFill>
              <a:latin typeface="Source Sans Pro" panose="020B0503030403020204" pitchFamily="34" charset="0"/>
            </a:endParaRPr>
          </a:p>
          <a:p>
            <a:pPr marL="114300" indent="0" algn="l">
              <a:buNone/>
            </a:pPr>
            <a:r>
              <a:rPr lang="en-CA" b="0" i="0" dirty="0">
                <a:solidFill>
                  <a:srgbClr val="1F1F1F"/>
                </a:solidFill>
                <a:effectLst/>
                <a:latin typeface="Source Sans Pro" panose="020B0503030403020204" pitchFamily="34" charset="0"/>
              </a:rPr>
              <a:t>Several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Platforms are available in the market, some of the popular ones being IBM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a:t>
            </a:r>
            <a:r>
              <a:rPr lang="en-CA" b="0" i="0" dirty="0" err="1">
                <a:solidFill>
                  <a:srgbClr val="1F1F1F"/>
                </a:solidFill>
                <a:effectLst/>
                <a:latin typeface="Source Sans Pro" panose="020B0503030403020204" pitchFamily="34" charset="0"/>
              </a:rPr>
              <a:t>Nexla</a:t>
            </a:r>
            <a:r>
              <a:rPr lang="en-CA" b="0" i="0" dirty="0">
                <a:solidFill>
                  <a:srgbClr val="1F1F1F"/>
                </a:solidFill>
                <a:effectLst/>
                <a:latin typeface="Source Sans Pro" panose="020B0503030403020204" pitchFamily="34" charset="0"/>
              </a:rPr>
              <a:t>, Switchboard, </a:t>
            </a:r>
            <a:r>
              <a:rPr lang="en-CA" b="0" i="0" dirty="0" err="1">
                <a:solidFill>
                  <a:srgbClr val="1F1F1F"/>
                </a:solidFill>
                <a:effectLst/>
                <a:latin typeface="Source Sans Pro" panose="020B0503030403020204" pitchFamily="34" charset="0"/>
              </a:rPr>
              <a:t>Streamsets</a:t>
            </a:r>
            <a:r>
              <a:rPr lang="en-CA" b="0" i="0" dirty="0">
                <a:solidFill>
                  <a:srgbClr val="1F1F1F"/>
                </a:solidFill>
                <a:effectLst/>
                <a:latin typeface="Source Sans Pro" panose="020B0503030403020204" pitchFamily="34" charset="0"/>
              </a:rPr>
              <a:t>, and </a:t>
            </a:r>
            <a:r>
              <a:rPr lang="en-CA" b="0" i="0" dirty="0" err="1">
                <a:solidFill>
                  <a:srgbClr val="1F1F1F"/>
                </a:solidFill>
                <a:effectLst/>
                <a:latin typeface="Source Sans Pro" panose="020B0503030403020204" pitchFamily="34" charset="0"/>
              </a:rPr>
              <a:t>Infoworks</a:t>
            </a:r>
            <a:r>
              <a:rPr lang="en-CA" b="0" i="0" dirty="0">
                <a:solidFill>
                  <a:srgbClr val="1F1F1F"/>
                </a:solidFill>
                <a:effectLst/>
                <a:latin typeface="Source Sans Pro" panose="020B0503030403020204" pitchFamily="34" charset="0"/>
              </a:rPr>
              <a:t>.</a:t>
            </a:r>
          </a:p>
          <a:p>
            <a:endParaRPr lang="en-US" dirty="0"/>
          </a:p>
        </p:txBody>
      </p:sp>
    </p:spTree>
    <p:extLst>
      <p:ext uri="{BB962C8B-B14F-4D97-AF65-F5344CB8AC3E}">
        <p14:creationId xmlns:p14="http://schemas.microsoft.com/office/powerpoint/2010/main" val="7173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F42-9DB6-11E5-ED7F-3333BAF3FD13}"/>
              </a:ext>
            </a:extLst>
          </p:cNvPr>
          <p:cNvSpPr>
            <a:spLocks noGrp="1"/>
          </p:cNvSpPr>
          <p:nvPr>
            <p:ph type="title"/>
          </p:nvPr>
        </p:nvSpPr>
        <p:spPr/>
        <p:txBody>
          <a:bodyPr>
            <a:normAutofit fontScale="90000"/>
          </a:bodyPr>
          <a:lstStyle/>
          <a:p>
            <a:r>
              <a:rPr lang="en-CA" b="0" i="0" dirty="0">
                <a:solidFill>
                  <a:srgbClr val="1F1F1F"/>
                </a:solidFill>
                <a:effectLst/>
                <a:latin typeface="Source Sans Pro" panose="020B0503030403020204" pitchFamily="34" charset="0"/>
              </a:rPr>
              <a:t>Optional: Overview of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a:t>
            </a:r>
            <a:br>
              <a:rPr lang="en-CA" b="0" i="0" dirty="0">
                <a:solidFill>
                  <a:srgbClr val="1F1F1F"/>
                </a:solidFill>
                <a:effectLst/>
                <a:latin typeface="Source Sans Pro" panose="020B0503030403020204" pitchFamily="34" charset="0"/>
              </a:rPr>
            </a:br>
            <a:endParaRPr lang="en-US" dirty="0"/>
          </a:p>
        </p:txBody>
      </p:sp>
      <p:sp>
        <p:nvSpPr>
          <p:cNvPr id="3" name="Text Placeholder 2">
            <a:extLst>
              <a:ext uri="{FF2B5EF4-FFF2-40B4-BE49-F238E27FC236}">
                <a16:creationId xmlns:a16="http://schemas.microsoft.com/office/drawing/2014/main" id="{9F1A22BC-428A-AEF7-5639-E0A6B3FFC294}"/>
              </a:ext>
            </a:extLst>
          </p:cNvPr>
          <p:cNvSpPr>
            <a:spLocks noGrp="1"/>
          </p:cNvSpPr>
          <p:nvPr>
            <p:ph type="body" idx="1"/>
          </p:nvPr>
        </p:nvSpPr>
        <p:spPr>
          <a:xfrm>
            <a:off x="311700" y="1152475"/>
            <a:ext cx="8520600" cy="3777334"/>
          </a:xfrm>
        </p:spPr>
        <p:txBody>
          <a:bodyPr>
            <a:normAutofit fontScale="77500" lnSpcReduction="20000"/>
          </a:bodyPr>
          <a:lstStyle/>
          <a:p>
            <a:pPr algn="l"/>
            <a:r>
              <a:rPr lang="en-CA" b="1" i="0" dirty="0" err="1">
                <a:solidFill>
                  <a:srgbClr val="1F1F1F"/>
                </a:solidFill>
                <a:effectLst/>
                <a:latin typeface="Source Sans Pro" panose="020B0503030403020204" pitchFamily="34" charset="0"/>
              </a:rPr>
              <a:t>DataOps</a:t>
            </a:r>
            <a:r>
              <a:rPr lang="en-CA" b="1" i="0" dirty="0">
                <a:solidFill>
                  <a:srgbClr val="1F1F1F"/>
                </a:solidFill>
                <a:effectLst/>
                <a:latin typeface="Source Sans Pro" panose="020B0503030403020204" pitchFamily="34" charset="0"/>
              </a:rPr>
              <a:t> Methodology:</a:t>
            </a:r>
          </a:p>
          <a:p>
            <a:pPr marL="114300" indent="0" algn="l">
              <a:buNone/>
            </a:pPr>
            <a:r>
              <a:rPr lang="en-CA" b="0" i="0" dirty="0">
                <a:solidFill>
                  <a:srgbClr val="1F1F1F"/>
                </a:solidFill>
                <a:effectLst/>
                <a:latin typeface="Source Sans Pro" panose="020B0503030403020204" pitchFamily="34" charset="0"/>
              </a:rPr>
              <a:t>The purpose of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 is to enable an organization to utilize a repeatable process to build and deploy analytics and data pipelines. Successful implementation of this methodology allows an organization to know, trust, and use data to drive value.</a:t>
            </a:r>
          </a:p>
          <a:p>
            <a:pPr marL="114300" indent="0" algn="l">
              <a:buNone/>
            </a:pPr>
            <a:endParaRPr lang="en-CA" b="0" i="0" dirty="0">
              <a:solidFill>
                <a:srgbClr val="1F1F1F"/>
              </a:solidFill>
              <a:effectLst/>
              <a:latin typeface="Source Sans Pro" panose="020B0503030403020204" pitchFamily="34" charset="0"/>
            </a:endParaRPr>
          </a:p>
          <a:p>
            <a:pPr marL="114300" indent="0" algn="l">
              <a:buNone/>
            </a:pPr>
            <a:r>
              <a:rPr lang="en-CA" b="0" i="0" dirty="0">
                <a:solidFill>
                  <a:srgbClr val="1F1F1F"/>
                </a:solidFill>
                <a:effectLst/>
                <a:latin typeface="Source Sans Pro" panose="020B0503030403020204" pitchFamily="34" charset="0"/>
              </a:rPr>
              <a:t>It ensures that the data used in problem-solving and decision making is relevant, reliable, and traceable and improves the probability of achieving desired business outcomes. And it does so by tackling the challenges associated with inefficiencies in accessing, preparing, integrating, and making data available. </a:t>
            </a:r>
          </a:p>
          <a:p>
            <a:pPr marL="114300" indent="0" algn="l">
              <a:buNone/>
            </a:pPr>
            <a:endParaRPr lang="en-CA" b="0" i="0" dirty="0">
              <a:solidFill>
                <a:srgbClr val="1F1F1F"/>
              </a:solidFill>
              <a:effectLst/>
              <a:latin typeface="Source Sans Pro" panose="020B0503030403020204" pitchFamily="34" charset="0"/>
            </a:endParaRPr>
          </a:p>
          <a:p>
            <a:pPr algn="l"/>
            <a:r>
              <a:rPr lang="en-CA" b="0" i="0" dirty="0">
                <a:solidFill>
                  <a:srgbClr val="1F1F1F"/>
                </a:solidFill>
                <a:effectLst/>
                <a:latin typeface="Source Sans Pro" panose="020B0503030403020204" pitchFamily="34" charset="0"/>
              </a:rPr>
              <a:t>In a nutshell,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 consists of three main phases:</a:t>
            </a:r>
          </a:p>
          <a:p>
            <a:pPr marL="114300" indent="0" algn="l">
              <a:buNone/>
            </a:pPr>
            <a:endParaRPr lang="en-CA"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CA" b="0" i="0" dirty="0">
                <a:solidFill>
                  <a:srgbClr val="1F1F1F"/>
                </a:solidFill>
                <a:effectLst/>
                <a:latin typeface="Source Sans Pro" panose="020B0503030403020204" pitchFamily="34" charset="0"/>
              </a:rPr>
              <a:t>The </a:t>
            </a:r>
            <a:r>
              <a:rPr lang="en-CA" b="1" i="0" dirty="0">
                <a:solidFill>
                  <a:srgbClr val="1F1F1F"/>
                </a:solidFill>
                <a:effectLst/>
                <a:latin typeface="unset"/>
              </a:rPr>
              <a:t>Establish </a:t>
            </a:r>
            <a:r>
              <a:rPr lang="en-CA" b="1" i="0" dirty="0" err="1">
                <a:solidFill>
                  <a:srgbClr val="1F1F1F"/>
                </a:solidFill>
                <a:effectLst/>
                <a:latin typeface="unset"/>
              </a:rPr>
              <a:t>DataOps</a:t>
            </a:r>
            <a:r>
              <a:rPr lang="en-CA" b="1" i="0" dirty="0">
                <a:solidFill>
                  <a:srgbClr val="1F1F1F"/>
                </a:solidFill>
                <a:effectLst/>
                <a:latin typeface="unset"/>
              </a:rPr>
              <a:t> Phase</a:t>
            </a:r>
            <a:r>
              <a:rPr lang="en-CA" b="0" i="0" dirty="0">
                <a:solidFill>
                  <a:srgbClr val="1F1F1F"/>
                </a:solidFill>
                <a:effectLst/>
                <a:latin typeface="Source Sans Pro" panose="020B0503030403020204" pitchFamily="34" charset="0"/>
              </a:rPr>
              <a:t> provides guidance on how to set up the organization for success in managing data.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The </a:t>
            </a:r>
            <a:r>
              <a:rPr lang="en-CA" b="1" i="0" dirty="0">
                <a:solidFill>
                  <a:srgbClr val="1F1F1F"/>
                </a:solidFill>
                <a:effectLst/>
                <a:latin typeface="unset"/>
              </a:rPr>
              <a:t>Iterate </a:t>
            </a:r>
            <a:r>
              <a:rPr lang="en-CA" b="1" i="0" dirty="0" err="1">
                <a:solidFill>
                  <a:srgbClr val="1F1F1F"/>
                </a:solidFill>
                <a:effectLst/>
                <a:latin typeface="unset"/>
              </a:rPr>
              <a:t>DataOps</a:t>
            </a:r>
            <a:r>
              <a:rPr lang="en-CA" b="1" i="0" dirty="0">
                <a:solidFill>
                  <a:srgbClr val="1F1F1F"/>
                </a:solidFill>
                <a:effectLst/>
                <a:latin typeface="unset"/>
              </a:rPr>
              <a:t> Phase</a:t>
            </a:r>
            <a:r>
              <a:rPr lang="en-CA" b="0" i="0" dirty="0">
                <a:solidFill>
                  <a:srgbClr val="1F1F1F"/>
                </a:solidFill>
                <a:effectLst/>
                <a:latin typeface="Source Sans Pro" panose="020B0503030403020204" pitchFamily="34" charset="0"/>
              </a:rPr>
              <a:t> delivers the data for one defined sprint.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The </a:t>
            </a:r>
            <a:r>
              <a:rPr lang="en-CA" b="1" i="0" dirty="0">
                <a:solidFill>
                  <a:srgbClr val="1F1F1F"/>
                </a:solidFill>
                <a:effectLst/>
                <a:latin typeface="unset"/>
              </a:rPr>
              <a:t>Improve </a:t>
            </a:r>
            <a:r>
              <a:rPr lang="en-CA" b="1" i="0" dirty="0" err="1">
                <a:solidFill>
                  <a:srgbClr val="1F1F1F"/>
                </a:solidFill>
                <a:effectLst/>
                <a:latin typeface="unset"/>
              </a:rPr>
              <a:t>DataOps</a:t>
            </a:r>
            <a:r>
              <a:rPr lang="en-CA" b="1" i="0" dirty="0">
                <a:solidFill>
                  <a:srgbClr val="1F1F1F"/>
                </a:solidFill>
                <a:effectLst/>
                <a:latin typeface="unset"/>
              </a:rPr>
              <a:t> Phase</a:t>
            </a:r>
            <a:r>
              <a:rPr lang="en-CA" b="0" i="0" dirty="0">
                <a:solidFill>
                  <a:srgbClr val="1F1F1F"/>
                </a:solidFill>
                <a:effectLst/>
                <a:latin typeface="Source Sans Pro" panose="020B0503030403020204" pitchFamily="34" charset="0"/>
              </a:rPr>
              <a:t> ensures learnings from each sprint is channeled back to continually improve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process. </a:t>
            </a:r>
          </a:p>
        </p:txBody>
      </p:sp>
    </p:spTree>
    <p:extLst>
      <p:ext uri="{BB962C8B-B14F-4D97-AF65-F5344CB8AC3E}">
        <p14:creationId xmlns:p14="http://schemas.microsoft.com/office/powerpoint/2010/main" val="4023843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C5D6-463E-37FA-B432-049656F91F5C}"/>
              </a:ext>
            </a:extLst>
          </p:cNvPr>
          <p:cNvSpPr>
            <a:spLocks noGrp="1"/>
          </p:cNvSpPr>
          <p:nvPr>
            <p:ph type="title"/>
          </p:nvPr>
        </p:nvSpPr>
        <p:spPr>
          <a:xfrm>
            <a:off x="311700" y="175529"/>
            <a:ext cx="8520600" cy="572700"/>
          </a:xfrm>
        </p:spPr>
        <p:txBody>
          <a:bodyPr>
            <a:normAutofit fontScale="90000"/>
          </a:bodyPr>
          <a:lstStyle/>
          <a:p>
            <a:r>
              <a:rPr lang="en-CA" b="0" i="0" dirty="0">
                <a:solidFill>
                  <a:srgbClr val="1F1F1F"/>
                </a:solidFill>
                <a:effectLst/>
                <a:latin typeface="Source Sans Pro" panose="020B0503030403020204" pitchFamily="34" charset="0"/>
              </a:rPr>
              <a:t>Optional: Overview of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a:t>
            </a:r>
            <a:br>
              <a:rPr lang="en-CA" b="0" i="0" dirty="0">
                <a:solidFill>
                  <a:srgbClr val="1F1F1F"/>
                </a:solidFill>
                <a:effectLst/>
                <a:latin typeface="Source Sans Pro" panose="020B0503030403020204" pitchFamily="34" charset="0"/>
              </a:rPr>
            </a:br>
            <a:endParaRPr lang="en-US" dirty="0"/>
          </a:p>
        </p:txBody>
      </p:sp>
      <p:sp>
        <p:nvSpPr>
          <p:cNvPr id="3" name="Text Placeholder 2">
            <a:extLst>
              <a:ext uri="{FF2B5EF4-FFF2-40B4-BE49-F238E27FC236}">
                <a16:creationId xmlns:a16="http://schemas.microsoft.com/office/drawing/2014/main" id="{4526E44B-D187-9A8C-E7A6-E49DD44EE73D}"/>
              </a:ext>
            </a:extLst>
          </p:cNvPr>
          <p:cNvSpPr>
            <a:spLocks noGrp="1"/>
          </p:cNvSpPr>
          <p:nvPr>
            <p:ph type="body" idx="1"/>
          </p:nvPr>
        </p:nvSpPr>
        <p:spPr>
          <a:xfrm>
            <a:off x="311700" y="891404"/>
            <a:ext cx="7937778" cy="572700"/>
          </a:xfrm>
        </p:spPr>
        <p:txBody>
          <a:bodyPr>
            <a:normAutofit/>
          </a:bodyPr>
          <a:lstStyle/>
          <a:p>
            <a:r>
              <a:rPr lang="en-CA" sz="1000" b="0" i="0" dirty="0">
                <a:solidFill>
                  <a:srgbClr val="1F1F1F"/>
                </a:solidFill>
                <a:effectLst/>
                <a:latin typeface="Source Sans Pro" panose="020B0503030403020204" pitchFamily="34" charset="0"/>
              </a:rPr>
              <a:t>The figure below presents a high-level overview of these phases and the key activities within each of these phases.</a:t>
            </a:r>
          </a:p>
          <a:p>
            <a:endParaRPr lang="en-US" sz="1000" dirty="0"/>
          </a:p>
        </p:txBody>
      </p:sp>
      <p:pic>
        <p:nvPicPr>
          <p:cNvPr id="1026" name="Picture 2">
            <a:extLst>
              <a:ext uri="{FF2B5EF4-FFF2-40B4-BE49-F238E27FC236}">
                <a16:creationId xmlns:a16="http://schemas.microsoft.com/office/drawing/2014/main" id="{5FA6D501-96BD-FC02-6341-B96441B8A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98" y="1177754"/>
            <a:ext cx="7285382" cy="379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45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3765-C371-EEB9-575F-0ADBEC778BE8}"/>
              </a:ext>
            </a:extLst>
          </p:cNvPr>
          <p:cNvSpPr>
            <a:spLocks noGrp="1"/>
          </p:cNvSpPr>
          <p:nvPr>
            <p:ph type="title"/>
          </p:nvPr>
        </p:nvSpPr>
        <p:spPr/>
        <p:txBody>
          <a:bodyPr>
            <a:normAutofit fontScale="90000"/>
          </a:bodyPr>
          <a:lstStyle/>
          <a:p>
            <a:r>
              <a:rPr lang="en-CA" b="0" i="0" dirty="0">
                <a:solidFill>
                  <a:srgbClr val="1F1F1F"/>
                </a:solidFill>
                <a:effectLst/>
                <a:latin typeface="Source Sans Pro" panose="020B0503030403020204" pitchFamily="34" charset="0"/>
              </a:rPr>
              <a:t>Optional: Overview of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a:t>
            </a:r>
            <a:br>
              <a:rPr lang="en-CA" b="0" i="0" dirty="0">
                <a:solidFill>
                  <a:srgbClr val="1F1F1F"/>
                </a:solidFill>
                <a:effectLst/>
                <a:latin typeface="Source Sans Pro" panose="020B0503030403020204" pitchFamily="34" charset="0"/>
              </a:rPr>
            </a:br>
            <a:endParaRPr lang="en-US" dirty="0"/>
          </a:p>
        </p:txBody>
      </p:sp>
      <p:sp>
        <p:nvSpPr>
          <p:cNvPr id="3" name="Text Placeholder 2">
            <a:extLst>
              <a:ext uri="{FF2B5EF4-FFF2-40B4-BE49-F238E27FC236}">
                <a16:creationId xmlns:a16="http://schemas.microsoft.com/office/drawing/2014/main" id="{BBD11C71-20FC-C1A4-8295-D3A1033C65DA}"/>
              </a:ext>
            </a:extLst>
          </p:cNvPr>
          <p:cNvSpPr>
            <a:spLocks noGrp="1"/>
          </p:cNvSpPr>
          <p:nvPr>
            <p:ph type="body" idx="1"/>
          </p:nvPr>
        </p:nvSpPr>
        <p:spPr>
          <a:xfrm>
            <a:off x="178905" y="1017725"/>
            <a:ext cx="8816008" cy="3971718"/>
          </a:xfrm>
        </p:spPr>
        <p:txBody>
          <a:bodyPr>
            <a:normAutofit fontScale="62500" lnSpcReduction="20000"/>
          </a:bodyPr>
          <a:lstStyle/>
          <a:p>
            <a:pPr algn="l"/>
            <a:r>
              <a:rPr lang="en-CA" b="1" i="0" dirty="0">
                <a:solidFill>
                  <a:srgbClr val="1F1F1F"/>
                </a:solidFill>
                <a:effectLst/>
                <a:latin typeface="Source Sans Pro" panose="020B0503030403020204" pitchFamily="34" charset="0"/>
              </a:rPr>
              <a:t>Benefits of using the </a:t>
            </a:r>
            <a:r>
              <a:rPr lang="en-CA" b="1" i="0" dirty="0" err="1">
                <a:solidFill>
                  <a:srgbClr val="1F1F1F"/>
                </a:solidFill>
                <a:effectLst/>
                <a:latin typeface="Source Sans Pro" panose="020B0503030403020204" pitchFamily="34" charset="0"/>
              </a:rPr>
              <a:t>DataOps</a:t>
            </a:r>
            <a:r>
              <a:rPr lang="en-CA" b="1" i="0" dirty="0">
                <a:solidFill>
                  <a:srgbClr val="1F1F1F"/>
                </a:solidFill>
                <a:effectLst/>
                <a:latin typeface="Source Sans Pro" panose="020B0503030403020204" pitchFamily="34" charset="0"/>
              </a:rPr>
              <a:t> methodology:</a:t>
            </a:r>
          </a:p>
          <a:p>
            <a:pPr marL="114300" indent="0" algn="l">
              <a:buNone/>
            </a:pPr>
            <a:r>
              <a:rPr lang="en-CA" b="1" i="0" dirty="0">
                <a:solidFill>
                  <a:srgbClr val="1F1F1F"/>
                </a:solidFill>
                <a:effectLst/>
                <a:latin typeface="Source Sans Pro" panose="020B0503030403020204" pitchFamily="34" charset="0"/>
              </a:rPr>
              <a:t> </a:t>
            </a:r>
          </a:p>
          <a:p>
            <a:pPr marL="114300" indent="0" algn="l">
              <a:buNone/>
            </a:pPr>
            <a:r>
              <a:rPr lang="en-CA" b="0" i="0" dirty="0">
                <a:solidFill>
                  <a:srgbClr val="1F1F1F"/>
                </a:solidFill>
                <a:effectLst/>
                <a:latin typeface="Source Sans Pro" panose="020B0503030403020204" pitchFamily="34" charset="0"/>
              </a:rPr>
              <a:t>Adopting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 helps organizations to organize their data and make it more trusted and secure. Using the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methodology, organizations can: </a:t>
            </a:r>
          </a:p>
          <a:p>
            <a:pPr marL="114300" indent="0" algn="l">
              <a:buNone/>
            </a:pPr>
            <a:endParaRPr lang="en-CA"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CA" b="0" i="0" dirty="0">
                <a:solidFill>
                  <a:srgbClr val="1F1F1F"/>
                </a:solidFill>
                <a:effectLst/>
                <a:latin typeface="Source Sans Pro" panose="020B0503030403020204" pitchFamily="34" charset="0"/>
              </a:rPr>
              <a:t>Automate metadata management and catalog data assets, making them easy to access.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Trace data lineage to establish its credibility and for compliance and audit purposes.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Automate workflows and jobs in the data lifecycle to ensure data integrity, relevancy, and security.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Streamline the workflow and processes to ensure data access and delivery needs can be met at optimal speed.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Ensure a business-ready data pipeline that is always available for all data consumers and business stakeholders. </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Build a data-driven culture in the organization through automation, data quality, and governance. </a:t>
            </a:r>
          </a:p>
          <a:p>
            <a:pPr algn="l">
              <a:buFont typeface="Arial" panose="020B0604020202020204" pitchFamily="34" charset="0"/>
              <a:buChar char="•"/>
            </a:pPr>
            <a:endParaRPr lang="en-CA" b="0" i="0" dirty="0">
              <a:solidFill>
                <a:srgbClr val="1F1F1F"/>
              </a:solidFill>
              <a:effectLst/>
              <a:latin typeface="Source Sans Pro" panose="020B0503030403020204" pitchFamily="34" charset="0"/>
            </a:endParaRPr>
          </a:p>
          <a:p>
            <a:pPr algn="l"/>
            <a:r>
              <a:rPr lang="en-CA" b="0" i="0" dirty="0">
                <a:solidFill>
                  <a:srgbClr val="1F1F1F"/>
                </a:solidFill>
                <a:effectLst/>
                <a:latin typeface="Source Sans Pro" panose="020B0503030403020204" pitchFamily="34" charset="0"/>
              </a:rPr>
              <a:t>As a data practitioner, using the methodology can help you reduce development time, cut wastages and duplication of effort, increase your productivity and throughput, and ensure that your actions produce the best possible quality of data. </a:t>
            </a:r>
          </a:p>
          <a:p>
            <a:pPr algn="l"/>
            <a:endParaRPr lang="en-CA" b="0" i="0" dirty="0">
              <a:solidFill>
                <a:srgbClr val="1F1F1F"/>
              </a:solidFill>
              <a:effectLst/>
              <a:latin typeface="Source Sans Pro" panose="020B0503030403020204" pitchFamily="34" charset="0"/>
            </a:endParaRPr>
          </a:p>
          <a:p>
            <a:pPr algn="l"/>
            <a:r>
              <a:rPr lang="en-CA" b="0" i="0" dirty="0">
                <a:solidFill>
                  <a:srgbClr val="1F1F1F"/>
                </a:solidFill>
                <a:effectLst/>
                <a:latin typeface="Source Sans Pro" panose="020B0503030403020204" pitchFamily="34" charset="0"/>
              </a:rPr>
              <a:t>With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data professionals, consumers, and stakeholders can collaborate more effectively towards the shared goal of creating valuable insights for business. While implementing the methodology will require systemic change, time, and resources, but in the end, it makes data and analytics more efficient and reliable.</a:t>
            </a:r>
          </a:p>
          <a:p>
            <a:pPr marL="114300" indent="0" algn="l">
              <a:buNone/>
            </a:pPr>
            <a:endParaRPr lang="en-CA" b="0" i="0" dirty="0">
              <a:solidFill>
                <a:srgbClr val="1F1F1F"/>
              </a:solidFill>
              <a:effectLst/>
              <a:latin typeface="Source Sans Pro" panose="020B0503030403020204" pitchFamily="34" charset="0"/>
            </a:endParaRPr>
          </a:p>
          <a:p>
            <a:pPr algn="l"/>
            <a:r>
              <a:rPr lang="en-CA" b="0" i="0" dirty="0">
                <a:solidFill>
                  <a:srgbClr val="1F1F1F"/>
                </a:solidFill>
                <a:effectLst/>
                <a:latin typeface="Source Sans Pro" panose="020B0503030403020204" pitchFamily="34" charset="0"/>
              </a:rPr>
              <a:t>Interestingly, it also opens up additional career opportunities for you as a data engineer. </a:t>
            </a:r>
            <a:r>
              <a:rPr lang="en-CA" b="1" i="0" dirty="0" err="1">
                <a:solidFill>
                  <a:srgbClr val="1F1F1F"/>
                </a:solidFill>
                <a:effectLst/>
                <a:latin typeface="unset"/>
              </a:rPr>
              <a:t>DataOps</a:t>
            </a:r>
            <a:r>
              <a:rPr lang="en-CA" b="1" i="0" dirty="0">
                <a:solidFill>
                  <a:srgbClr val="1F1F1F"/>
                </a:solidFill>
                <a:effectLst/>
                <a:latin typeface="unset"/>
              </a:rPr>
              <a:t> Engineers</a:t>
            </a:r>
            <a:r>
              <a:rPr lang="en-CA" b="0" i="0" dirty="0">
                <a:solidFill>
                  <a:srgbClr val="1F1F1F"/>
                </a:solidFill>
                <a:effectLst/>
                <a:latin typeface="Source Sans Pro" panose="020B0503030403020204" pitchFamily="34" charset="0"/>
              </a:rPr>
              <a:t> are technical professionals that focus on the development and deployment lifecycle rather than the product itself. And as you grow in experience, you can move into more specialist roles within </a:t>
            </a:r>
            <a:r>
              <a:rPr lang="en-CA" b="0" i="0" dirty="0" err="1">
                <a:solidFill>
                  <a:srgbClr val="1F1F1F"/>
                </a:solidFill>
                <a:effectLst/>
                <a:latin typeface="Source Sans Pro" panose="020B0503030403020204" pitchFamily="34" charset="0"/>
              </a:rPr>
              <a:t>DataOps</a:t>
            </a:r>
            <a:r>
              <a:rPr lang="en-CA" b="0" i="0" dirty="0">
                <a:solidFill>
                  <a:srgbClr val="1F1F1F"/>
                </a:solidFill>
                <a:effectLst/>
                <a:latin typeface="Source Sans Pro" panose="020B0503030403020204" pitchFamily="34" charset="0"/>
              </a:rPr>
              <a:t>, contributing to defining the data strategy, developing and deploying business processes, establishing performance metrics, and measuring performance.</a:t>
            </a:r>
          </a:p>
          <a:p>
            <a:endParaRPr lang="en-US" dirty="0"/>
          </a:p>
        </p:txBody>
      </p:sp>
    </p:spTree>
    <p:extLst>
      <p:ext uri="{BB962C8B-B14F-4D97-AF65-F5344CB8AC3E}">
        <p14:creationId xmlns:p14="http://schemas.microsoft.com/office/powerpoint/2010/main" val="3838108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371" name="Google Shape;371;p63"/>
          <p:cNvPicPr preferRelativeResize="0"/>
          <p:nvPr/>
        </p:nvPicPr>
        <p:blipFill>
          <a:blip r:embed="rId3">
            <a:alphaModFix/>
          </a:blip>
          <a:stretch>
            <a:fillRect/>
          </a:stretch>
        </p:blipFill>
        <p:spPr>
          <a:xfrm>
            <a:off x="266050" y="1151175"/>
            <a:ext cx="7509907" cy="3820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377" name="Google Shape;377;p64"/>
          <p:cNvPicPr preferRelativeResize="0"/>
          <p:nvPr/>
        </p:nvPicPr>
        <p:blipFill>
          <a:blip r:embed="rId3">
            <a:alphaModFix/>
          </a:blip>
          <a:stretch>
            <a:fillRect/>
          </a:stretch>
        </p:blipFill>
        <p:spPr>
          <a:xfrm>
            <a:off x="266075" y="1170125"/>
            <a:ext cx="8839201" cy="36802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383" name="Google Shape;383;p65"/>
          <p:cNvPicPr preferRelativeResize="0"/>
          <p:nvPr/>
        </p:nvPicPr>
        <p:blipFill>
          <a:blip r:embed="rId3">
            <a:alphaModFix/>
          </a:blip>
          <a:stretch>
            <a:fillRect/>
          </a:stretch>
        </p:blipFill>
        <p:spPr>
          <a:xfrm>
            <a:off x="266075" y="1017725"/>
            <a:ext cx="8158796"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DataOps Methodology</a:t>
            </a:r>
            <a:endParaRPr b="1"/>
          </a:p>
        </p:txBody>
      </p:sp>
      <p:sp>
        <p:nvSpPr>
          <p:cNvPr id="389" name="Google Shape;389;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DataOps aims to create predictable delivery and change management of data, data models, and related artifacts. </a:t>
            </a:r>
            <a:endParaRPr>
              <a:solidFill>
                <a:schemeClr val="dk1"/>
              </a:solidFill>
            </a:endParaRPr>
          </a:p>
          <a:p>
            <a:pPr marL="0" lvl="0" indent="0" algn="l" rtl="0">
              <a:spcBef>
                <a:spcPts val="1200"/>
              </a:spcBef>
              <a:spcAft>
                <a:spcPts val="1200"/>
              </a:spcAft>
              <a:buNone/>
            </a:pPr>
            <a:r>
              <a:rPr lang="en">
                <a:solidFill>
                  <a:schemeClr val="dk1"/>
                </a:solidFill>
              </a:rPr>
              <a:t>DataOps uses technology to automate data delivery with the appropriate levels of security, quality, and metadata to improve the use and value of data in a dynamic environment.”</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DataOps Methodology - Problem</a:t>
            </a:r>
            <a:endParaRPr b="1"/>
          </a:p>
        </p:txBody>
      </p:sp>
      <p:sp>
        <p:nvSpPr>
          <p:cNvPr id="395" name="Google Shape;395;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A small team working on a simpler or limited number of use cases can meet business requirements efficiently. As data pipelines and data infrastructures get more complex, and data teams and consumers grow in size, you need development processes and efficient collaboration between teams to govern the data and analytics lifecycle. </a:t>
            </a:r>
            <a:endParaRPr>
              <a:solidFill>
                <a:schemeClr val="dk1"/>
              </a:solidFill>
            </a:endParaRPr>
          </a:p>
          <a:p>
            <a:pPr marL="0" lvl="0" indent="0" algn="l" rtl="0">
              <a:spcBef>
                <a:spcPts val="1200"/>
              </a:spcBef>
              <a:spcAft>
                <a:spcPts val="1200"/>
              </a:spcAft>
              <a:buNone/>
            </a:pPr>
            <a:r>
              <a:rPr lang="en">
                <a:solidFill>
                  <a:schemeClr val="dk1"/>
                </a:solidFill>
              </a:rPr>
              <a:t>From data ingestion and data processing to analytics and reporting, y</a:t>
            </a:r>
            <a:r>
              <a:rPr lang="en" b="1">
                <a:solidFill>
                  <a:schemeClr val="dk1"/>
                </a:solidFill>
              </a:rPr>
              <a:t>ou need to reduce data defects, ensure shorter cycle times, and ensure 360-degree access to quality data for all stakeholders.</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Aggregation</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90" name="Google Shape;90;p18"/>
          <p:cNvPicPr preferRelativeResize="0"/>
          <p:nvPr/>
        </p:nvPicPr>
        <p:blipFill>
          <a:blip r:embed="rId3">
            <a:alphaModFix/>
          </a:blip>
          <a:stretch>
            <a:fillRect/>
          </a:stretch>
        </p:blipFill>
        <p:spPr>
          <a:xfrm>
            <a:off x="311700" y="1170125"/>
            <a:ext cx="8743950" cy="35718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11. DataOps Methodology - applications</a:t>
            </a:r>
            <a:endParaRPr b="1"/>
          </a:p>
          <a:p>
            <a:pPr marL="0" lvl="0" indent="0" algn="l" rtl="0">
              <a:spcBef>
                <a:spcPts val="0"/>
              </a:spcBef>
              <a:spcAft>
                <a:spcPts val="0"/>
              </a:spcAft>
              <a:buNone/>
            </a:pPr>
            <a:endParaRPr/>
          </a:p>
        </p:txBody>
      </p:sp>
      <p:sp>
        <p:nvSpPr>
          <p:cNvPr id="401" name="Google Shape;401;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DataOps </a:t>
            </a:r>
            <a:r>
              <a:rPr lang="en">
                <a:solidFill>
                  <a:schemeClr val="dk1"/>
                </a:solidFill>
              </a:rPr>
              <a:t>helps you achieve this through metadata management, workflow and test automation, code repositories, collaboration tools, and orchestration to help manage complex tasks and workflows. </a:t>
            </a:r>
            <a:endParaRPr>
              <a:solidFill>
                <a:schemeClr val="dk1"/>
              </a:solidFill>
            </a:endParaRPr>
          </a:p>
          <a:p>
            <a:pPr marL="0" lvl="0" indent="0" algn="l" rtl="0">
              <a:spcBef>
                <a:spcPts val="1200"/>
              </a:spcBef>
              <a:spcAft>
                <a:spcPts val="1200"/>
              </a:spcAft>
              <a:buNone/>
            </a:pPr>
            <a:r>
              <a:rPr lang="en">
                <a:solidFill>
                  <a:schemeClr val="dk1"/>
                </a:solidFill>
              </a:rPr>
              <a:t>Using the </a:t>
            </a:r>
            <a:r>
              <a:rPr lang="en" b="1">
                <a:solidFill>
                  <a:schemeClr val="dk1"/>
                </a:solidFill>
              </a:rPr>
              <a:t>DataOps</a:t>
            </a:r>
            <a:r>
              <a:rPr lang="en">
                <a:solidFill>
                  <a:schemeClr val="dk1"/>
                </a:solidFill>
              </a:rPr>
              <a:t> methodology ensures all activities occur in the right order the right security permissions. It helps set in a continual process that allows you to cut wastages, streamline steps, automate processes, increase throughput, and improve continually.</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DataOps Methodology </a:t>
            </a:r>
            <a:endParaRPr b="1"/>
          </a:p>
          <a:p>
            <a:pPr marL="0" lvl="0" indent="0" algn="l" rtl="0">
              <a:spcBef>
                <a:spcPts val="0"/>
              </a:spcBef>
              <a:spcAft>
                <a:spcPts val="0"/>
              </a:spcAft>
              <a:buNone/>
            </a:pPr>
            <a:endParaRPr/>
          </a:p>
        </p:txBody>
      </p:sp>
      <p:sp>
        <p:nvSpPr>
          <p:cNvPr id="407" name="Google Shape;407;p69"/>
          <p:cNvSpPr txBox="1"/>
          <p:nvPr/>
        </p:nvSpPr>
        <p:spPr>
          <a:xfrm>
            <a:off x="352050" y="1017725"/>
            <a:ext cx="8439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The purpose of the DataOps Methodology</a:t>
            </a:r>
            <a:r>
              <a:rPr lang="en"/>
              <a:t> is to enable an organization to utilize a repeatable process to build and deploy analytics and data pipelines. Successful implementation of this methodology allows an organization to know, trust, and use data to drive value.</a:t>
            </a:r>
            <a:endParaRPr/>
          </a:p>
        </p:txBody>
      </p:sp>
      <p:pic>
        <p:nvPicPr>
          <p:cNvPr id="408" name="Google Shape;408;p69"/>
          <p:cNvPicPr preferRelativeResize="0"/>
          <p:nvPr/>
        </p:nvPicPr>
        <p:blipFill>
          <a:blip r:embed="rId3">
            <a:alphaModFix/>
          </a:blip>
          <a:stretch>
            <a:fillRect/>
          </a:stretch>
        </p:blipFill>
        <p:spPr>
          <a:xfrm>
            <a:off x="152400" y="2134050"/>
            <a:ext cx="8839200" cy="13712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11. DataOps Methodology </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14" name="Google Shape;414;p70"/>
          <p:cNvPicPr preferRelativeResize="0"/>
          <p:nvPr/>
        </p:nvPicPr>
        <p:blipFill>
          <a:blip r:embed="rId3">
            <a:alphaModFix/>
          </a:blip>
          <a:stretch>
            <a:fillRect/>
          </a:stretch>
        </p:blipFill>
        <p:spPr>
          <a:xfrm>
            <a:off x="871938" y="1151175"/>
            <a:ext cx="7400117" cy="38209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DataOps Methodology - Benefits</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20" name="Google Shape;420;p71"/>
          <p:cNvPicPr preferRelativeResize="0"/>
          <p:nvPr/>
        </p:nvPicPr>
        <p:blipFill>
          <a:blip r:embed="rId3">
            <a:alphaModFix/>
          </a:blip>
          <a:stretch>
            <a:fillRect/>
          </a:stretch>
        </p:blipFill>
        <p:spPr>
          <a:xfrm>
            <a:off x="218725" y="1444800"/>
            <a:ext cx="8324850" cy="205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7.Querying and Analyzing Data - Extreme values</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6" name="Google Shape;96;p19"/>
          <p:cNvPicPr preferRelativeResize="0"/>
          <p:nvPr/>
        </p:nvPicPr>
        <p:blipFill>
          <a:blip r:embed="rId3">
            <a:alphaModFix/>
          </a:blip>
          <a:stretch>
            <a:fillRect/>
          </a:stretch>
        </p:blipFill>
        <p:spPr>
          <a:xfrm>
            <a:off x="349600" y="1062950"/>
            <a:ext cx="7240675" cy="301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Slicing data</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02" name="Google Shape;102;p20"/>
          <p:cNvPicPr preferRelativeResize="0"/>
          <p:nvPr/>
        </p:nvPicPr>
        <p:blipFill>
          <a:blip r:embed="rId3">
            <a:alphaModFix/>
          </a:blip>
          <a:stretch>
            <a:fillRect/>
          </a:stretch>
        </p:blipFill>
        <p:spPr>
          <a:xfrm>
            <a:off x="335700" y="1094350"/>
            <a:ext cx="8472596"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7.Querying and Analyzing Data - Sorting</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08" name="Google Shape;108;p21"/>
          <p:cNvPicPr preferRelativeResize="0"/>
          <p:nvPr/>
        </p:nvPicPr>
        <p:blipFill>
          <a:blip r:embed="rId3">
            <a:alphaModFix/>
          </a:blip>
          <a:stretch>
            <a:fillRect/>
          </a:stretch>
        </p:blipFill>
        <p:spPr>
          <a:xfrm>
            <a:off x="223838" y="1179600"/>
            <a:ext cx="8696325" cy="3638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1543</Words>
  <Application>Microsoft Macintosh PowerPoint</Application>
  <PresentationFormat>On-screen Show (16:9)</PresentationFormat>
  <Paragraphs>146</Paragraphs>
  <Slides>63</Slides>
  <Notes>59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Source Sans Pro</vt:lpstr>
      <vt:lpstr>unset</vt:lpstr>
      <vt:lpstr>Simple Light</vt:lpstr>
      <vt:lpstr>Querying, Tuning, Troubleshooting</vt:lpstr>
      <vt:lpstr>7.Querying and Analyzing Data</vt:lpstr>
      <vt:lpstr>7.Querying and Analyzing Data </vt:lpstr>
      <vt:lpstr>7.Querying and Analyzing Data - Counting  </vt:lpstr>
      <vt:lpstr>7.Querying and Analyzing Data - Aggregation   </vt:lpstr>
      <vt:lpstr>7.Querying and Analyzing Data - Aggregation    </vt:lpstr>
      <vt:lpstr>7.Querying and Analyzing Data - Extreme values    </vt:lpstr>
      <vt:lpstr>7.Querying and Analyzing Data - Slicing data     </vt:lpstr>
      <vt:lpstr>7.Querying and Analyzing Data - Sorting      </vt:lpstr>
      <vt:lpstr>7.Querying and Analyzing Data - Filtering       </vt:lpstr>
      <vt:lpstr>7.Querying and Analyzing Data - Grouping         </vt:lpstr>
      <vt:lpstr>8. Performance Tuning and Troubleshooting</vt:lpstr>
      <vt:lpstr>8. Performance Tuning and Troubleshooting</vt:lpstr>
      <vt:lpstr>8. Performance Tuning and Troubleshooting </vt:lpstr>
      <vt:lpstr>8. Performance metrics in Data Pipeline</vt:lpstr>
      <vt:lpstr>8. Troubleshooting in Data Pipeline</vt:lpstr>
      <vt:lpstr>8. Troubleshooting in Data Pipeline</vt:lpstr>
      <vt:lpstr>8. Databases Optimization for Performance [KPI’s]</vt:lpstr>
      <vt:lpstr>8. Databases Optimization for Performance </vt:lpstr>
      <vt:lpstr>8. Databases Optimization for Performance  </vt:lpstr>
      <vt:lpstr>8.Monitoring System   </vt:lpstr>
      <vt:lpstr>8.Monitoring System    </vt:lpstr>
      <vt:lpstr>8.Monitoring System     </vt:lpstr>
      <vt:lpstr>8. Maintenance Schedule</vt:lpstr>
      <vt:lpstr>9. Query Lab</vt:lpstr>
      <vt:lpstr>9. Query Lab</vt:lpstr>
      <vt:lpstr>9. Query Lab </vt:lpstr>
      <vt:lpstr>Recap</vt:lpstr>
      <vt:lpstr>Quiz</vt:lpstr>
      <vt:lpstr>Quiz </vt:lpstr>
      <vt:lpstr>Quiz  </vt:lpstr>
      <vt:lpstr>Quiz   </vt:lpstr>
      <vt:lpstr>Quiz    </vt:lpstr>
      <vt:lpstr>Quiz     </vt:lpstr>
      <vt:lpstr>10. Governance and Compliance</vt:lpstr>
      <vt:lpstr>10. Data that need Governance - Personal Information</vt:lpstr>
      <vt:lpstr>10. Data that need Governance - Industry-specific regulation</vt:lpstr>
      <vt:lpstr>10. Compliance</vt:lpstr>
      <vt:lpstr>10. Compliance </vt:lpstr>
      <vt:lpstr>10. Data lifecycle - Data Acquisition Stage</vt:lpstr>
      <vt:lpstr>10. Data lifecycle - Data Storage Stage</vt:lpstr>
      <vt:lpstr>10. Data lifecycle - Data Sharing Stage</vt:lpstr>
      <vt:lpstr>10. Data lifecycle - Data Retention and Disposal Stage</vt:lpstr>
      <vt:lpstr>10. Technology as Enabler</vt:lpstr>
      <vt:lpstr>10. Technology as Enabler</vt:lpstr>
      <vt:lpstr>10. Technology as Enabler </vt:lpstr>
      <vt:lpstr>10. Technology as Enabler </vt:lpstr>
      <vt:lpstr>10. Technology as Enabler </vt:lpstr>
      <vt:lpstr>10. Technology as Enabler </vt:lpstr>
      <vt:lpstr>Recap</vt:lpstr>
      <vt:lpstr>Optional: Overview of the DataOps Methodology </vt:lpstr>
      <vt:lpstr>Optional: Overview of the DataOps Methodology </vt:lpstr>
      <vt:lpstr>Optional: Overview of the DataOps Methodology </vt:lpstr>
      <vt:lpstr>Optional: Overview of the DataOps Methodology </vt:lpstr>
      <vt:lpstr>Quiz</vt:lpstr>
      <vt:lpstr>Quiz </vt:lpstr>
      <vt:lpstr>Quiz</vt:lpstr>
      <vt:lpstr>11. DataOps Methodology</vt:lpstr>
      <vt:lpstr>11. DataOps Methodology - Problem</vt:lpstr>
      <vt:lpstr>11. DataOps Methodology - applications </vt:lpstr>
      <vt:lpstr>11. DataOps Methodology  </vt:lpstr>
      <vt:lpstr>11. DataOps Methodology   </vt:lpstr>
      <vt:lpstr>11. DataOps Methodology - Benefits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Querying, Tuning, Troubleshooting</dc:title>
  <cp:lastModifiedBy>Smit Shah</cp:lastModifiedBy>
  <cp:revision>3</cp:revision>
  <dcterms:modified xsi:type="dcterms:W3CDTF">2023-04-27T23:24:48Z</dcterms:modified>
</cp:coreProperties>
</file>